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60" r:id="rId3"/>
    <p:sldId id="257" r:id="rId4"/>
    <p:sldId id="259" r:id="rId5"/>
    <p:sldId id="261" r:id="rId6"/>
    <p:sldId id="262" r:id="rId7"/>
    <p:sldId id="277" r:id="rId8"/>
    <p:sldId id="278" r:id="rId9"/>
    <p:sldId id="279" r:id="rId10"/>
    <p:sldId id="280" r:id="rId11"/>
    <p:sldId id="281" r:id="rId12"/>
    <p:sldId id="288" r:id="rId13"/>
    <p:sldId id="282" r:id="rId14"/>
    <p:sldId id="283" r:id="rId15"/>
    <p:sldId id="284" r:id="rId16"/>
    <p:sldId id="285" r:id="rId17"/>
    <p:sldId id="286" r:id="rId18"/>
    <p:sldId id="287" r:id="rId19"/>
    <p:sldId id="28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73CD30-9B6A-45E4-AEAE-ADED4FF03BFF}" type="datetimeFigureOut">
              <a:rPr lang="fr-FR" smtClean="0"/>
              <a:t>24/04/2023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01A3EC-9707-4067-83BB-09E709E1D261}" type="slidenum">
              <a:rPr lang="fr-FR" smtClean="0"/>
              <a:t>‹#›</a:t>
            </a:fld>
            <a:endParaRPr lang="fr-FR"/>
          </a:p>
        </p:txBody>
      </p:sp>
    </p:spTree>
    <p:extLst>
      <p:ext uri="{BB962C8B-B14F-4D97-AF65-F5344CB8AC3E}">
        <p14:creationId xmlns:p14="http://schemas.microsoft.com/office/powerpoint/2010/main" val="473712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D3A65FEC-1185-4419-81AF-90F850F8137E}" type="datetime1">
              <a:rPr lang="en-US" smtClean="0"/>
              <a:t>4/24/2023</a:t>
            </a:fld>
            <a:endParaRPr lang="en-US" dirty="0"/>
          </a:p>
        </p:txBody>
      </p:sp>
      <p:sp>
        <p:nvSpPr>
          <p:cNvPr id="5" name="Footer Placeholder 4"/>
          <p:cNvSpPr>
            <a:spLocks noGrp="1"/>
          </p:cNvSpPr>
          <p:nvPr>
            <p:ph type="ftr" sz="quarter" idx="11"/>
          </p:nvPr>
        </p:nvSpPr>
        <p:spPr/>
        <p:txBody>
          <a:bodyPr/>
          <a:lstStyle/>
          <a:p>
            <a:r>
              <a:rPr lang="fr-FR" smtClean="0"/>
              <a:t>G.Jazottes - Colloque HUE - 25 avril 2023</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481E2CB8-639F-4AE8-8260-86F318A4B5F3}" type="datetime1">
              <a:rPr lang="en-US" smtClean="0"/>
              <a:t>4/24/2023</a:t>
            </a:fld>
            <a:endParaRPr lang="en-US" dirty="0"/>
          </a:p>
        </p:txBody>
      </p:sp>
      <p:sp>
        <p:nvSpPr>
          <p:cNvPr id="5" name="Footer Placeholder 4"/>
          <p:cNvSpPr>
            <a:spLocks noGrp="1"/>
          </p:cNvSpPr>
          <p:nvPr>
            <p:ph type="ftr" sz="quarter" idx="11"/>
          </p:nvPr>
        </p:nvSpPr>
        <p:spPr/>
        <p:txBody>
          <a:bodyPr/>
          <a:lstStyle/>
          <a:p>
            <a:r>
              <a:rPr lang="fr-FR" smtClean="0"/>
              <a:t>G.Jazottes - Colloque HUE - 25 avril 2023</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68E150F0-BFF2-41A4-A90A-41D19BD3BB4B}" type="datetime1">
              <a:rPr lang="en-US" smtClean="0"/>
              <a:t>4/24/2023</a:t>
            </a:fld>
            <a:endParaRPr lang="en-US" dirty="0"/>
          </a:p>
        </p:txBody>
      </p:sp>
      <p:sp>
        <p:nvSpPr>
          <p:cNvPr id="5" name="Footer Placeholder 4"/>
          <p:cNvSpPr>
            <a:spLocks noGrp="1"/>
          </p:cNvSpPr>
          <p:nvPr>
            <p:ph type="ftr" sz="quarter" idx="11"/>
          </p:nvPr>
        </p:nvSpPr>
        <p:spPr/>
        <p:txBody>
          <a:bodyPr/>
          <a:lstStyle/>
          <a:p>
            <a:r>
              <a:rPr lang="fr-FR" smtClean="0"/>
              <a:t>G.Jazottes - Colloque HUE - 25 avril 2023</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1F84D78A-70C8-4FC6-873C-2F9658DA7FA4}" type="datetime1">
              <a:rPr lang="en-US" smtClean="0"/>
              <a:t>4/24/2023</a:t>
            </a:fld>
            <a:endParaRPr lang="en-US" dirty="0"/>
          </a:p>
        </p:txBody>
      </p:sp>
      <p:sp>
        <p:nvSpPr>
          <p:cNvPr id="6" name="Footer Placeholder 5"/>
          <p:cNvSpPr>
            <a:spLocks noGrp="1"/>
          </p:cNvSpPr>
          <p:nvPr>
            <p:ph type="ftr" sz="quarter" idx="11"/>
          </p:nvPr>
        </p:nvSpPr>
        <p:spPr/>
        <p:txBody>
          <a:bodyPr/>
          <a:lstStyle/>
          <a:p>
            <a:r>
              <a:rPr lang="fr-FR" smtClean="0"/>
              <a:t>G.Jazottes - Colloque HUE - 25 avril 2023</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69E5E818-9B62-454D-A474-DE2AEE010E6C}" type="datetime1">
              <a:rPr lang="en-US" smtClean="0"/>
              <a:t>4/24/2023</a:t>
            </a:fld>
            <a:endParaRPr lang="en-US" dirty="0"/>
          </a:p>
        </p:txBody>
      </p:sp>
      <p:sp>
        <p:nvSpPr>
          <p:cNvPr id="6" name="Footer Placeholder 5"/>
          <p:cNvSpPr>
            <a:spLocks noGrp="1"/>
          </p:cNvSpPr>
          <p:nvPr>
            <p:ph type="ftr" sz="quarter" idx="11"/>
          </p:nvPr>
        </p:nvSpPr>
        <p:spPr/>
        <p:txBody>
          <a:bodyPr/>
          <a:lstStyle/>
          <a:p>
            <a:r>
              <a:rPr lang="fr-FR" smtClean="0"/>
              <a:t>G.Jazottes - Colloque HUE - 25 avril 2023</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189E4A42-368C-4F8B-8E3A-D31143E7762C}" type="datetime1">
              <a:rPr lang="en-US" smtClean="0"/>
              <a:t>4/24/2023</a:t>
            </a:fld>
            <a:endParaRPr lang="en-US" dirty="0"/>
          </a:p>
        </p:txBody>
      </p:sp>
      <p:sp>
        <p:nvSpPr>
          <p:cNvPr id="6" name="Footer Placeholder 5"/>
          <p:cNvSpPr>
            <a:spLocks noGrp="1"/>
          </p:cNvSpPr>
          <p:nvPr>
            <p:ph type="ftr" sz="quarter" idx="11"/>
          </p:nvPr>
        </p:nvSpPr>
        <p:spPr/>
        <p:txBody>
          <a:bodyPr/>
          <a:lstStyle/>
          <a:p>
            <a:r>
              <a:rPr lang="fr-FR" smtClean="0"/>
              <a:t>G.Jazottes - Colloque HUE - 25 avril 2023</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C4EA81-85A3-41E1-BE4C-FC08CE5EB572}" type="datetime1">
              <a:rPr lang="en-US" smtClean="0"/>
              <a:t>4/24/2023</a:t>
            </a:fld>
            <a:endParaRPr lang="en-US" dirty="0"/>
          </a:p>
        </p:txBody>
      </p:sp>
      <p:sp>
        <p:nvSpPr>
          <p:cNvPr id="5" name="Footer Placeholder 4"/>
          <p:cNvSpPr>
            <a:spLocks noGrp="1"/>
          </p:cNvSpPr>
          <p:nvPr>
            <p:ph type="ftr" sz="quarter" idx="11"/>
          </p:nvPr>
        </p:nvSpPr>
        <p:spPr/>
        <p:txBody>
          <a:bodyPr/>
          <a:lstStyle/>
          <a:p>
            <a:r>
              <a:rPr lang="fr-FR" smtClean="0"/>
              <a:t>G.Jazottes - Colloque HUE - 25 avril 2023</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CB0B27A-487C-4873-828E-74CCC7DC6107}" type="datetime1">
              <a:rPr lang="en-US" smtClean="0"/>
              <a:t>4/24/2023</a:t>
            </a:fld>
            <a:endParaRPr lang="en-US" dirty="0"/>
          </a:p>
        </p:txBody>
      </p:sp>
      <p:sp>
        <p:nvSpPr>
          <p:cNvPr id="5" name="Footer Placeholder 4"/>
          <p:cNvSpPr>
            <a:spLocks noGrp="1"/>
          </p:cNvSpPr>
          <p:nvPr>
            <p:ph type="ftr" sz="quarter" idx="11"/>
          </p:nvPr>
        </p:nvSpPr>
        <p:spPr/>
        <p:txBody>
          <a:bodyPr/>
          <a:lstStyle/>
          <a:p>
            <a:r>
              <a:rPr lang="fr-FR" smtClean="0"/>
              <a:t>G.Jazottes - Colloque HUE - 25 avril 2023</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F7F7808-BE18-4913-9CF1-620A64D33267}" type="datetime1">
              <a:rPr lang="en-US" smtClean="0"/>
              <a:t>4/24/2023</a:t>
            </a:fld>
            <a:endParaRPr lang="en-US" dirty="0"/>
          </a:p>
        </p:txBody>
      </p:sp>
      <p:sp>
        <p:nvSpPr>
          <p:cNvPr id="5" name="Footer Placeholder 4"/>
          <p:cNvSpPr>
            <a:spLocks noGrp="1"/>
          </p:cNvSpPr>
          <p:nvPr>
            <p:ph type="ftr" sz="quarter" idx="11"/>
          </p:nvPr>
        </p:nvSpPr>
        <p:spPr/>
        <p:txBody>
          <a:bodyPr/>
          <a:lstStyle/>
          <a:p>
            <a:r>
              <a:rPr lang="fr-FR" smtClean="0"/>
              <a:t>G.Jazottes - Colloque HUE - 25 avril 2023</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661930C5-F94E-45F9-8296-1F448AF290B9}" type="datetime1">
              <a:rPr lang="en-US" smtClean="0"/>
              <a:t>4/24/2023</a:t>
            </a:fld>
            <a:endParaRPr lang="en-US" dirty="0"/>
          </a:p>
        </p:txBody>
      </p:sp>
      <p:sp>
        <p:nvSpPr>
          <p:cNvPr id="5" name="Footer Placeholder 4"/>
          <p:cNvSpPr>
            <a:spLocks noGrp="1"/>
          </p:cNvSpPr>
          <p:nvPr>
            <p:ph type="ftr" sz="quarter" idx="11"/>
          </p:nvPr>
        </p:nvSpPr>
        <p:spPr/>
        <p:txBody>
          <a:bodyPr/>
          <a:lstStyle/>
          <a:p>
            <a:r>
              <a:rPr lang="fr-FR" smtClean="0"/>
              <a:t>G.Jazottes - Colloque HUE - 25 avril 2023</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56B9844-29A6-4731-B678-E59D68486547}" type="datetime1">
              <a:rPr lang="en-US" smtClean="0"/>
              <a:t>4/24/2023</a:t>
            </a:fld>
            <a:endParaRPr lang="en-US" dirty="0"/>
          </a:p>
        </p:txBody>
      </p:sp>
      <p:sp>
        <p:nvSpPr>
          <p:cNvPr id="6" name="Footer Placeholder 5"/>
          <p:cNvSpPr>
            <a:spLocks noGrp="1"/>
          </p:cNvSpPr>
          <p:nvPr>
            <p:ph type="ftr" sz="quarter" idx="11"/>
          </p:nvPr>
        </p:nvSpPr>
        <p:spPr/>
        <p:txBody>
          <a:bodyPr/>
          <a:lstStyle/>
          <a:p>
            <a:r>
              <a:rPr lang="fr-FR" smtClean="0"/>
              <a:t>G.Jazottes - Colloque HUE - 25 avril 2023</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819F5A2-4AD9-4027-AF4D-03220DB6C4AC}" type="datetime1">
              <a:rPr lang="en-US" smtClean="0"/>
              <a:t>4/24/2023</a:t>
            </a:fld>
            <a:endParaRPr lang="en-US" dirty="0"/>
          </a:p>
        </p:txBody>
      </p:sp>
      <p:sp>
        <p:nvSpPr>
          <p:cNvPr id="8" name="Footer Placeholder 7"/>
          <p:cNvSpPr>
            <a:spLocks noGrp="1"/>
          </p:cNvSpPr>
          <p:nvPr>
            <p:ph type="ftr" sz="quarter" idx="11"/>
          </p:nvPr>
        </p:nvSpPr>
        <p:spPr/>
        <p:txBody>
          <a:bodyPr/>
          <a:lstStyle/>
          <a:p>
            <a:r>
              <a:rPr lang="fr-FR" smtClean="0"/>
              <a:t>G.Jazottes - Colloque HUE - 25 avril 2023</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0E8A3CB1-444F-4DC1-BDB4-B99C4E434897}" type="datetime1">
              <a:rPr lang="en-US" smtClean="0"/>
              <a:t>4/24/2023</a:t>
            </a:fld>
            <a:endParaRPr lang="en-US" dirty="0"/>
          </a:p>
        </p:txBody>
      </p:sp>
      <p:sp>
        <p:nvSpPr>
          <p:cNvPr id="4" name="Footer Placeholder 3"/>
          <p:cNvSpPr>
            <a:spLocks noGrp="1"/>
          </p:cNvSpPr>
          <p:nvPr>
            <p:ph type="ftr" sz="quarter" idx="11"/>
          </p:nvPr>
        </p:nvSpPr>
        <p:spPr/>
        <p:txBody>
          <a:bodyPr/>
          <a:lstStyle/>
          <a:p>
            <a:r>
              <a:rPr lang="fr-FR" smtClean="0"/>
              <a:t>G.Jazottes - Colloque HUE - 25 avril 2023</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F8D65A-56CC-4355-894A-22546B871A21}" type="datetime1">
              <a:rPr lang="en-US" smtClean="0"/>
              <a:t>4/24/2023</a:t>
            </a:fld>
            <a:endParaRPr lang="en-US" dirty="0"/>
          </a:p>
        </p:txBody>
      </p:sp>
      <p:sp>
        <p:nvSpPr>
          <p:cNvPr id="3" name="Footer Placeholder 2"/>
          <p:cNvSpPr>
            <a:spLocks noGrp="1"/>
          </p:cNvSpPr>
          <p:nvPr>
            <p:ph type="ftr" sz="quarter" idx="11"/>
          </p:nvPr>
        </p:nvSpPr>
        <p:spPr/>
        <p:txBody>
          <a:bodyPr/>
          <a:lstStyle/>
          <a:p>
            <a:r>
              <a:rPr lang="fr-FR" smtClean="0"/>
              <a:t>G.Jazottes - Colloque HUE - 25 avril 2023</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366C9CAE-97AE-4101-86A8-224C4C867CE2}" type="datetime1">
              <a:rPr lang="en-US" smtClean="0"/>
              <a:t>4/24/2023</a:t>
            </a:fld>
            <a:endParaRPr lang="en-US" dirty="0"/>
          </a:p>
        </p:txBody>
      </p:sp>
      <p:sp>
        <p:nvSpPr>
          <p:cNvPr id="6" name="Footer Placeholder 5"/>
          <p:cNvSpPr>
            <a:spLocks noGrp="1"/>
          </p:cNvSpPr>
          <p:nvPr>
            <p:ph type="ftr" sz="quarter" idx="11"/>
          </p:nvPr>
        </p:nvSpPr>
        <p:spPr/>
        <p:txBody>
          <a:bodyPr/>
          <a:lstStyle/>
          <a:p>
            <a:r>
              <a:rPr lang="fr-FR" smtClean="0"/>
              <a:t>G.Jazottes - Colloque HUE - 25 avril 2023</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981CB28-5E6F-48F7-83C0-5EC8B6E06AE0}" type="datetime1">
              <a:rPr lang="en-US" smtClean="0"/>
              <a:t>4/24/2023</a:t>
            </a:fld>
            <a:endParaRPr lang="en-US" dirty="0"/>
          </a:p>
        </p:txBody>
      </p:sp>
      <p:sp>
        <p:nvSpPr>
          <p:cNvPr id="6" name="Footer Placeholder 5"/>
          <p:cNvSpPr>
            <a:spLocks noGrp="1"/>
          </p:cNvSpPr>
          <p:nvPr>
            <p:ph type="ftr" sz="quarter" idx="11"/>
          </p:nvPr>
        </p:nvSpPr>
        <p:spPr/>
        <p:txBody>
          <a:bodyPr/>
          <a:lstStyle/>
          <a:p>
            <a:r>
              <a:rPr lang="fr-FR" smtClean="0"/>
              <a:t>G.Jazottes - Colloque HUE - 25 avril 2023</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7053D0B-B615-4291-861D-3450A7C62A29}" type="datetime1">
              <a:rPr lang="en-US" smtClean="0"/>
              <a:t>4/24/2023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smtClean="0"/>
              <a:t>G.Jazottes - Colloque HUE - 25 avril 2023</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39831" y="1422401"/>
            <a:ext cx="8915399" cy="3031708"/>
          </a:xfrm>
        </p:spPr>
        <p:txBody>
          <a:bodyPr>
            <a:noAutofit/>
          </a:bodyPr>
          <a:lstStyle/>
          <a:p>
            <a:pPr algn="ctr"/>
            <a:r>
              <a:rPr lang="en-US" sz="2800" b="1" smtClean="0">
                <a:latin typeface="Times New Roman" panose="02020603050405020304" pitchFamily="18" charset="0"/>
                <a:cs typeface="Times New Roman" panose="02020603050405020304" pitchFamily="18" charset="0"/>
              </a:rPr>
              <a:t>Gia công-nhà thầu </a:t>
            </a:r>
            <a:r>
              <a:rPr lang="fr-FR" sz="2800" b="1" smtClean="0">
                <a:latin typeface="Times New Roman" panose="02020603050405020304" pitchFamily="18" charset="0"/>
                <a:cs typeface="Times New Roman" panose="02020603050405020304" pitchFamily="18" charset="0"/>
              </a:rPr>
              <a:t>và vấn </a:t>
            </a:r>
            <a:r>
              <a:rPr lang="fr-FR" sz="2800" b="1">
                <a:latin typeface="Times New Roman" panose="02020603050405020304" pitchFamily="18" charset="0"/>
                <a:cs typeface="Times New Roman" panose="02020603050405020304" pitchFamily="18" charset="0"/>
              </a:rPr>
              <a:t>đề bền vững trong chuỗi giá trị: </a:t>
            </a:r>
            <a:r>
              <a:rPr lang="fr-FR" sz="2800" b="1" smtClean="0">
                <a:latin typeface="Times New Roman" panose="02020603050405020304" pitchFamily="18" charset="0"/>
                <a:cs typeface="Times New Roman" panose="02020603050405020304" pitchFamily="18" charset="0"/>
              </a:rPr>
              <a:t>quan điểm về nghĩa </a:t>
            </a:r>
            <a:r>
              <a:rPr lang="fr-FR" sz="2800" b="1">
                <a:latin typeface="Times New Roman" panose="02020603050405020304" pitchFamily="18" charset="0"/>
                <a:cs typeface="Times New Roman" panose="02020603050405020304" pitchFamily="18" charset="0"/>
              </a:rPr>
              <a:t>vụ pháp lý của sự cảnh giác.</a:t>
            </a:r>
            <a:r>
              <a:rPr lang="fr-FR" sz="3600" dirty="0" smtClean="0">
                <a:latin typeface="Times New Roman" panose="02020603050405020304" pitchFamily="18" charset="0"/>
                <a:cs typeface="Times New Roman" panose="02020603050405020304" pitchFamily="18" charset="0"/>
              </a:rPr>
              <a:t/>
            </a:r>
            <a:br>
              <a:rPr lang="fr-FR" sz="3600" dirty="0" smtClean="0">
                <a:latin typeface="Times New Roman" panose="02020603050405020304" pitchFamily="18" charset="0"/>
                <a:cs typeface="Times New Roman" panose="02020603050405020304" pitchFamily="18" charset="0"/>
              </a:rPr>
            </a:br>
            <a:endParaRPr lang="fr-FR" sz="2800" b="1" dirty="0">
              <a:latin typeface="Times New Roman" panose="02020603050405020304" pitchFamily="18" charset="0"/>
              <a:cs typeface="Times New Roman" panose="02020603050405020304" pitchFamily="18" charset="0"/>
            </a:endParaRPr>
          </a:p>
        </p:txBody>
      </p:sp>
      <p:sp>
        <p:nvSpPr>
          <p:cNvPr id="3" name="Sous-titre 2"/>
          <p:cNvSpPr>
            <a:spLocks noGrp="1"/>
          </p:cNvSpPr>
          <p:nvPr>
            <p:ph type="subTitle" idx="1"/>
          </p:nvPr>
        </p:nvSpPr>
        <p:spPr>
          <a:xfrm>
            <a:off x="2589213" y="4472620"/>
            <a:ext cx="8915399" cy="1709019"/>
          </a:xfrm>
        </p:spPr>
        <p:txBody>
          <a:bodyPr>
            <a:normAutofit/>
          </a:bodyPr>
          <a:lstStyle/>
          <a:p>
            <a:pPr algn="ctr"/>
            <a:r>
              <a:rPr lang="en-US" b="1" smtClean="0">
                <a:latin typeface="Times New Roman" panose="02020603050405020304" pitchFamily="18" charset="0"/>
                <a:cs typeface="Times New Roman" panose="02020603050405020304" pitchFamily="18" charset="0"/>
              </a:rPr>
              <a:t>Hội thảo :”KINH </a:t>
            </a:r>
            <a:r>
              <a:rPr lang="en-US" b="1">
                <a:latin typeface="Times New Roman" panose="02020603050405020304" pitchFamily="18" charset="0"/>
                <a:cs typeface="Times New Roman" panose="02020603050405020304" pitchFamily="18" charset="0"/>
              </a:rPr>
              <a:t>DOANH VÀ PHÒNG NGỪA RỦI RO: GÓC NHÌN PHÁP </a:t>
            </a:r>
            <a:r>
              <a:rPr lang="en-US" b="1" smtClean="0">
                <a:latin typeface="Times New Roman" panose="02020603050405020304" pitchFamily="18" charset="0"/>
                <a:cs typeface="Times New Roman" panose="02020603050405020304" pitchFamily="18" charset="0"/>
              </a:rPr>
              <a:t>LÝ"</a:t>
            </a:r>
            <a:endParaRPr lang="fr-FR" sz="2800" b="1" dirty="0" smtClean="0">
              <a:latin typeface="Times New Roman" panose="02020603050405020304" pitchFamily="18" charset="0"/>
              <a:cs typeface="Times New Roman" panose="02020603050405020304" pitchFamily="18" charset="0"/>
            </a:endParaRPr>
          </a:p>
        </p:txBody>
      </p:sp>
      <p:pic>
        <p:nvPicPr>
          <p:cNvPr id="4" name="Picture 1" descr="C:\Users\Administrator\Desktop\thoa\logo-truong-luat-2017(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51331" y="231428"/>
            <a:ext cx="1579419" cy="1496215"/>
          </a:xfrm>
          <a:prstGeom prst="rect">
            <a:avLst/>
          </a:prstGeom>
          <a:noFill/>
          <a:ln>
            <a:noFill/>
          </a:ln>
        </p:spPr>
      </p:pic>
      <p:pic>
        <p:nvPicPr>
          <p:cNvPr id="5" name="Image 4" descr="Fichier:Logo UT Capitole Carre RVB.svg — Wikipédi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61305" y="231428"/>
            <a:ext cx="1200093" cy="1257402"/>
          </a:xfrm>
          <a:prstGeom prst="rect">
            <a:avLst/>
          </a:prstGeom>
          <a:noFill/>
          <a:ln>
            <a:noFill/>
          </a:ln>
        </p:spPr>
      </p:pic>
      <p:pic>
        <p:nvPicPr>
          <p:cNvPr id="6" name="Image 5"/>
          <p:cNvPicPr/>
          <p:nvPr/>
        </p:nvPicPr>
        <p:blipFill>
          <a:blip r:embed="rId4" cstate="print">
            <a:extLst>
              <a:ext uri="{28A0092B-C50C-407E-A947-70E740481C1C}">
                <a14:useLocalDpi xmlns:a14="http://schemas.microsoft.com/office/drawing/2010/main" val="0"/>
              </a:ext>
            </a:extLst>
          </a:blip>
          <a:stretch>
            <a:fillRect/>
          </a:stretch>
        </p:blipFill>
        <p:spPr>
          <a:xfrm>
            <a:off x="9796937" y="341749"/>
            <a:ext cx="824548" cy="1080652"/>
          </a:xfrm>
          <a:prstGeom prst="rect">
            <a:avLst/>
          </a:prstGeom>
        </p:spPr>
      </p:pic>
      <p:sp>
        <p:nvSpPr>
          <p:cNvPr id="7" name="Espace réservé du pied de page 6"/>
          <p:cNvSpPr>
            <a:spLocks noGrp="1"/>
          </p:cNvSpPr>
          <p:nvPr>
            <p:ph type="ftr" sz="quarter" idx="11"/>
          </p:nvPr>
        </p:nvSpPr>
        <p:spPr>
          <a:xfrm>
            <a:off x="2589212" y="6181639"/>
            <a:ext cx="7619999" cy="319294"/>
          </a:xfrm>
        </p:spPr>
        <p:txBody>
          <a:bodyPr/>
          <a:lstStyle/>
          <a:p>
            <a:r>
              <a:rPr lang="fr-FR" dirty="0" err="1" smtClean="0"/>
              <a:t>G.Jazottes</a:t>
            </a:r>
            <a:r>
              <a:rPr lang="fr-FR" dirty="0" smtClean="0"/>
              <a:t> - Colloque HUE - 25 avril 2023</a:t>
            </a:r>
            <a:endParaRPr lang="en-US" dirty="0"/>
          </a:p>
        </p:txBody>
      </p:sp>
    </p:spTree>
    <p:extLst>
      <p:ext uri="{BB962C8B-B14F-4D97-AF65-F5344CB8AC3E}">
        <p14:creationId xmlns:p14="http://schemas.microsoft.com/office/powerpoint/2010/main" val="2233801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a:latin typeface="Times New Roman" panose="02020603050405020304" pitchFamily="18" charset="0"/>
                <a:cs typeface="Times New Roman" panose="02020603050405020304" pitchFamily="18" charset="0"/>
              </a:rPr>
              <a:t>Các phương thức thực hiện nghĩa vụ</a:t>
            </a:r>
            <a:br>
              <a:rPr lang="fr-FR" b="1">
                <a:latin typeface="Times New Roman" panose="02020603050405020304" pitchFamily="18" charset="0"/>
                <a:cs typeface="Times New Roman" panose="02020603050405020304" pitchFamily="18" charset="0"/>
              </a:rPr>
            </a:br>
            <a:r>
              <a:rPr lang="fr-FR" b="1">
                <a:latin typeface="Times New Roman" panose="02020603050405020304" pitchFamily="18" charset="0"/>
                <a:cs typeface="Times New Roman" panose="02020603050405020304" pitchFamily="18" charset="0"/>
              </a:rPr>
              <a:t> cảnh giác</a:t>
            </a:r>
            <a:endParaRPr lang="fr-FR" b="1" dirty="0"/>
          </a:p>
        </p:txBody>
      </p:sp>
      <p:sp>
        <p:nvSpPr>
          <p:cNvPr id="3" name="Espace réservé du texte 2"/>
          <p:cNvSpPr>
            <a:spLocks noGrp="1"/>
          </p:cNvSpPr>
          <p:nvPr>
            <p:ph type="body" idx="1"/>
          </p:nvPr>
        </p:nvSpPr>
        <p:spPr/>
        <p:txBody>
          <a:bodyPr/>
          <a:lstStyle/>
          <a:p>
            <a:r>
              <a:rPr lang="fr-FR" b="1">
                <a:latin typeface="Times New Roman" panose="02020603050405020304" pitchFamily="18" charset="0"/>
                <a:cs typeface="Times New Roman" panose="02020603050405020304" pitchFamily="18" charset="0"/>
              </a:rPr>
              <a:t>Pháp luật Pháp</a:t>
            </a:r>
            <a:endParaRPr lang="fr-FR" b="1" dirty="0">
              <a:latin typeface="Times New Roman" panose="02020603050405020304" pitchFamily="18" charset="0"/>
              <a:cs typeface="Times New Roman" panose="02020603050405020304" pitchFamily="18" charset="0"/>
            </a:endParaRPr>
          </a:p>
        </p:txBody>
      </p:sp>
      <p:sp>
        <p:nvSpPr>
          <p:cNvPr id="4" name="Espace réservé du contenu 3"/>
          <p:cNvSpPr>
            <a:spLocks noGrp="1"/>
          </p:cNvSpPr>
          <p:nvPr>
            <p:ph sz="half" idx="2"/>
          </p:nvPr>
        </p:nvSpPr>
        <p:spPr/>
        <p:txBody>
          <a:bodyPr/>
          <a:lstStyle/>
          <a:p>
            <a:pPr algn="ctr"/>
            <a:r>
              <a:rPr lang="fr-FR" b="1" smtClean="0">
                <a:latin typeface="Times New Roman" panose="02020603050405020304" pitchFamily="18" charset="0"/>
                <a:cs typeface="Times New Roman" panose="02020603050405020304" pitchFamily="18" charset="0"/>
              </a:rPr>
              <a:t>Nội dung kế hoạch</a:t>
            </a:r>
            <a:endParaRPr lang="fr-FR" b="1" dirty="0" smtClean="0">
              <a:latin typeface="Times New Roman" panose="02020603050405020304" pitchFamily="18" charset="0"/>
              <a:cs typeface="Times New Roman" panose="02020603050405020304" pitchFamily="18" charset="0"/>
            </a:endParaRPr>
          </a:p>
          <a:p>
            <a:r>
              <a:rPr lang="fr-FR" smtClean="0">
                <a:latin typeface="Times New Roman" panose="02020603050405020304" pitchFamily="18" charset="0"/>
                <a:cs typeface="Times New Roman" panose="02020603050405020304" pitchFamily="18" charset="0"/>
              </a:rPr>
              <a:t>Lập bản đồ rủi ro</a:t>
            </a:r>
            <a:endParaRPr lang="fr-FR" dirty="0" smtClean="0">
              <a:latin typeface="Times New Roman" panose="02020603050405020304" pitchFamily="18" charset="0"/>
              <a:cs typeface="Times New Roman" panose="02020603050405020304" pitchFamily="18" charset="0"/>
            </a:endParaRPr>
          </a:p>
          <a:p>
            <a:r>
              <a:rPr lang="en-US" smtClean="0">
                <a:latin typeface="Times New Roman" panose="02020603050405020304" pitchFamily="18" charset="0"/>
                <a:cs typeface="Times New Roman" panose="02020603050405020304" pitchFamily="18" charset="0"/>
              </a:rPr>
              <a:t>Quy trình </a:t>
            </a:r>
            <a:r>
              <a:rPr lang="vi-VN" smtClean="0">
                <a:latin typeface="Times New Roman" panose="02020603050405020304" pitchFamily="18" charset="0"/>
                <a:cs typeface="Times New Roman" panose="02020603050405020304" pitchFamily="18" charset="0"/>
              </a:rPr>
              <a:t>đánh </a:t>
            </a:r>
            <a:r>
              <a:rPr lang="vi-VN">
                <a:latin typeface="Times New Roman" panose="02020603050405020304" pitchFamily="18" charset="0"/>
                <a:cs typeface="Times New Roman" panose="02020603050405020304" pitchFamily="18" charset="0"/>
              </a:rPr>
              <a:t>giá thường xuyên tình hình của các công ty </a:t>
            </a:r>
            <a:r>
              <a:rPr lang="vi-VN" smtClean="0">
                <a:latin typeface="Times New Roman" panose="02020603050405020304" pitchFamily="18" charset="0"/>
                <a:cs typeface="Times New Roman" panose="02020603050405020304" pitchFamily="18" charset="0"/>
              </a:rPr>
              <a:t>con</a:t>
            </a:r>
            <a:r>
              <a:rPr lang="en-US" smtClean="0">
                <a:latin typeface="Times New Roman" panose="02020603050405020304" pitchFamily="18" charset="0"/>
                <a:cs typeface="Times New Roman" panose="02020603050405020304" pitchFamily="18" charset="0"/>
              </a:rPr>
              <a:t>, công ty gia công- nhà thầu </a:t>
            </a:r>
            <a:r>
              <a:rPr lang="vi-VN" smtClean="0">
                <a:latin typeface="Times New Roman" panose="02020603050405020304" pitchFamily="18" charset="0"/>
                <a:cs typeface="Times New Roman" panose="02020603050405020304" pitchFamily="18" charset="0"/>
              </a:rPr>
              <a:t>hoặc </a:t>
            </a:r>
            <a:r>
              <a:rPr lang="vi-VN">
                <a:latin typeface="Times New Roman" panose="02020603050405020304" pitchFamily="18" charset="0"/>
                <a:cs typeface="Times New Roman" panose="02020603050405020304" pitchFamily="18" charset="0"/>
              </a:rPr>
              <a:t>nhà cung cấp </a:t>
            </a:r>
            <a:r>
              <a:rPr lang="fr-FR" dirty="0">
                <a:latin typeface="Times New Roman" panose="02020603050405020304" pitchFamily="18" charset="0"/>
                <a:cs typeface="Times New Roman" panose="02020603050405020304" pitchFamily="18" charset="0"/>
              </a:rPr>
              <a:t> </a:t>
            </a:r>
            <a:endParaRPr lang="fr-FR" dirty="0" smtClean="0">
              <a:latin typeface="Times New Roman" panose="02020603050405020304" pitchFamily="18" charset="0"/>
              <a:cs typeface="Times New Roman" panose="02020603050405020304" pitchFamily="18" charset="0"/>
            </a:endParaRPr>
          </a:p>
          <a:p>
            <a:r>
              <a:rPr lang="fr-FR">
                <a:latin typeface="Times New Roman" panose="02020603050405020304" pitchFamily="18" charset="0"/>
                <a:cs typeface="Times New Roman" panose="02020603050405020304" pitchFamily="18" charset="0"/>
              </a:rPr>
              <a:t>Các hành động phù hợp để giảm thiểu rủi ro hoặc ngăn chặn tác hại nghiêm trọng </a:t>
            </a:r>
            <a:r>
              <a:rPr lang="fr-FR" dirty="0">
                <a:latin typeface="Times New Roman" panose="02020603050405020304" pitchFamily="18" charset="0"/>
                <a:cs typeface="Times New Roman" panose="02020603050405020304" pitchFamily="18" charset="0"/>
              </a:rPr>
              <a:t> </a:t>
            </a:r>
          </a:p>
        </p:txBody>
      </p:sp>
      <p:sp>
        <p:nvSpPr>
          <p:cNvPr id="5" name="Espace réservé du texte 4"/>
          <p:cNvSpPr>
            <a:spLocks noGrp="1"/>
          </p:cNvSpPr>
          <p:nvPr>
            <p:ph type="body" sz="quarter" idx="3"/>
          </p:nvPr>
        </p:nvSpPr>
        <p:spPr/>
        <p:txBody>
          <a:bodyPr/>
          <a:lstStyle/>
          <a:p>
            <a:r>
              <a:rPr lang="en-US" b="1">
                <a:latin typeface="Times New Roman" panose="02020603050405020304" pitchFamily="18" charset="0"/>
                <a:cs typeface="Times New Roman" panose="02020603050405020304" pitchFamily="18" charset="0"/>
              </a:rPr>
              <a:t>Đề xuất </a:t>
            </a:r>
            <a:r>
              <a:rPr lang="en-US" b="1" smtClean="0">
                <a:latin typeface="Times New Roman" panose="02020603050405020304" pitchFamily="18" charset="0"/>
                <a:cs typeface="Times New Roman" panose="02020603050405020304" pitchFamily="18" charset="0"/>
              </a:rPr>
              <a:t>chỉ </a:t>
            </a:r>
            <a:r>
              <a:rPr lang="en-US" b="1">
                <a:latin typeface="Times New Roman" panose="02020603050405020304" pitchFamily="18" charset="0"/>
                <a:cs typeface="Times New Roman" panose="02020603050405020304" pitchFamily="18" charset="0"/>
              </a:rPr>
              <a:t>thị </a:t>
            </a:r>
            <a:endParaRPr lang="fr-FR" b="1" dirty="0">
              <a:latin typeface="Times New Roman" panose="02020603050405020304" pitchFamily="18" charset="0"/>
              <a:cs typeface="Times New Roman" panose="02020603050405020304" pitchFamily="18" charset="0"/>
            </a:endParaRPr>
          </a:p>
        </p:txBody>
      </p:sp>
      <p:sp>
        <p:nvSpPr>
          <p:cNvPr id="6" name="Espace réservé du contenu 5"/>
          <p:cNvSpPr>
            <a:spLocks noGrp="1"/>
          </p:cNvSpPr>
          <p:nvPr>
            <p:ph sz="quarter" idx="4"/>
          </p:nvPr>
        </p:nvSpPr>
        <p:spPr/>
        <p:txBody>
          <a:bodyPr>
            <a:normAutofit/>
          </a:bodyPr>
          <a:lstStyle/>
          <a:p>
            <a:pPr algn="ctr"/>
            <a:r>
              <a:rPr lang="fr-FR" sz="2000" b="1" smtClean="0">
                <a:latin typeface="Times New Roman" panose="02020603050405020304" pitchFamily="18" charset="0"/>
                <a:cs typeface="Times New Roman" panose="02020603050405020304" pitchFamily="18" charset="0"/>
              </a:rPr>
              <a:t>Các biện pháp cần đưa ra </a:t>
            </a:r>
            <a:endParaRPr lang="fr-FR" sz="2000" b="1" dirty="0" smtClean="0">
              <a:latin typeface="Times New Roman" panose="02020603050405020304" pitchFamily="18" charset="0"/>
              <a:cs typeface="Times New Roman" panose="02020603050405020304" pitchFamily="18" charset="0"/>
            </a:endParaRPr>
          </a:p>
          <a:p>
            <a:r>
              <a:rPr lang="fr-FR" sz="2000">
                <a:latin typeface="Times New Roman" panose="02020603050405020304" pitchFamily="18" charset="0"/>
                <a:cs typeface="Times New Roman" panose="02020603050405020304" pitchFamily="18" charset="0"/>
              </a:rPr>
              <a:t>Tích hợp nghĩa vụ </a:t>
            </a:r>
            <a:r>
              <a:rPr lang="fr-FR" sz="2000" smtClean="0">
                <a:latin typeface="Times New Roman" panose="02020603050405020304" pitchFamily="18" charset="0"/>
                <a:cs typeface="Times New Roman" panose="02020603050405020304" pitchFamily="18" charset="0"/>
              </a:rPr>
              <a:t>cảnh giác vào </a:t>
            </a:r>
            <a:r>
              <a:rPr lang="fr-FR" sz="2000">
                <a:latin typeface="Times New Roman" panose="02020603050405020304" pitchFamily="18" charset="0"/>
                <a:cs typeface="Times New Roman" panose="02020603050405020304" pitchFamily="18" charset="0"/>
              </a:rPr>
              <a:t>chính sách của công </a:t>
            </a:r>
            <a:r>
              <a:rPr lang="fr-FR" sz="2000" smtClean="0">
                <a:latin typeface="Times New Roman" panose="02020603050405020304" pitchFamily="18" charset="0"/>
                <a:cs typeface="Times New Roman" panose="02020603050405020304" pitchFamily="18" charset="0"/>
              </a:rPr>
              <a:t>ty</a:t>
            </a:r>
          </a:p>
          <a:p>
            <a:r>
              <a:rPr lang="fr-FR" sz="2000">
                <a:latin typeface="Times New Roman" panose="02020603050405020304" pitchFamily="18" charset="0"/>
                <a:cs typeface="Times New Roman" panose="02020603050405020304" pitchFamily="18" charset="0"/>
              </a:rPr>
              <a:t>Xác định các tác động tiêu cực thực tế hoặc tiềm </a:t>
            </a:r>
            <a:r>
              <a:rPr lang="fr-FR" sz="2000" smtClean="0">
                <a:latin typeface="Times New Roman" panose="02020603050405020304" pitchFamily="18" charset="0"/>
                <a:cs typeface="Times New Roman" panose="02020603050405020304" pitchFamily="18" charset="0"/>
              </a:rPr>
              <a:t>ẩn</a:t>
            </a:r>
          </a:p>
          <a:p>
            <a:r>
              <a:rPr lang="fr-FR" sz="2000">
                <a:latin typeface="Times New Roman" panose="02020603050405020304" pitchFamily="18" charset="0"/>
                <a:cs typeface="Times New Roman" panose="02020603050405020304" pitchFamily="18" charset="0"/>
              </a:rPr>
              <a:t>Ngăn ngừa và giảm thiểu các tác động tiêu cực tiềm </a:t>
            </a:r>
            <a:r>
              <a:rPr lang="fr-FR" sz="2000" smtClean="0">
                <a:latin typeface="Times New Roman" panose="02020603050405020304" pitchFamily="18" charset="0"/>
                <a:cs typeface="Times New Roman" panose="02020603050405020304" pitchFamily="18" charset="0"/>
              </a:rPr>
              <a:t>tàng</a:t>
            </a:r>
          </a:p>
          <a:p>
            <a:r>
              <a:rPr lang="fr-FR" sz="2000">
                <a:latin typeface="Times New Roman" panose="02020603050405020304" pitchFamily="18" charset="0"/>
                <a:cs typeface="Times New Roman" panose="02020603050405020304" pitchFamily="18" charset="0"/>
              </a:rPr>
              <a:t>Chấm dứt các tác động tiêu cực thực </a:t>
            </a:r>
            <a:r>
              <a:rPr lang="fr-FR" sz="2000" smtClean="0">
                <a:latin typeface="Times New Roman" panose="02020603050405020304" pitchFamily="18" charset="0"/>
                <a:cs typeface="Times New Roman" panose="02020603050405020304" pitchFamily="18" charset="0"/>
              </a:rPr>
              <a:t>tế </a:t>
            </a:r>
            <a:r>
              <a:rPr lang="fr-FR" sz="2000">
                <a:latin typeface="Times New Roman" panose="02020603050405020304" pitchFamily="18" charset="0"/>
                <a:cs typeface="Times New Roman" panose="02020603050405020304" pitchFamily="18" charset="0"/>
              </a:rPr>
              <a:t>và giảm thiểu mức độ của chúng</a:t>
            </a:r>
            <a:endParaRPr lang="fr-FR" sz="2000" dirty="0">
              <a:latin typeface="Times New Roman" panose="02020603050405020304" pitchFamily="18" charset="0"/>
              <a:cs typeface="Times New Roman" panose="02020603050405020304" pitchFamily="18" charset="0"/>
            </a:endParaRPr>
          </a:p>
        </p:txBody>
      </p:sp>
      <p:sp>
        <p:nvSpPr>
          <p:cNvPr id="7" name="Espace réservé du pied de page 6"/>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879643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a:latin typeface="Times New Roman" panose="02020603050405020304" pitchFamily="18" charset="0"/>
                <a:cs typeface="Times New Roman" panose="02020603050405020304" pitchFamily="18" charset="0"/>
              </a:rPr>
              <a:t>Các phương thức thực hiện nghĩa vụ</a:t>
            </a:r>
            <a:br>
              <a:rPr lang="fr-FR" b="1">
                <a:latin typeface="Times New Roman" panose="02020603050405020304" pitchFamily="18" charset="0"/>
                <a:cs typeface="Times New Roman" panose="02020603050405020304" pitchFamily="18" charset="0"/>
              </a:rPr>
            </a:br>
            <a:r>
              <a:rPr lang="fr-FR" b="1">
                <a:latin typeface="Times New Roman" panose="02020603050405020304" pitchFamily="18" charset="0"/>
                <a:cs typeface="Times New Roman" panose="02020603050405020304" pitchFamily="18" charset="0"/>
              </a:rPr>
              <a:t> cảnh giác</a:t>
            </a:r>
            <a:endParaRPr lang="fr-FR" b="1" dirty="0"/>
          </a:p>
        </p:txBody>
      </p:sp>
      <p:sp>
        <p:nvSpPr>
          <p:cNvPr id="3" name="Espace réservé du texte 2"/>
          <p:cNvSpPr>
            <a:spLocks noGrp="1"/>
          </p:cNvSpPr>
          <p:nvPr>
            <p:ph type="body" idx="1"/>
          </p:nvPr>
        </p:nvSpPr>
        <p:spPr/>
        <p:txBody>
          <a:bodyPr/>
          <a:lstStyle/>
          <a:p>
            <a:r>
              <a:rPr lang="fr-FR" b="1">
                <a:latin typeface="Times New Roman" panose="02020603050405020304" pitchFamily="18" charset="0"/>
                <a:cs typeface="Times New Roman" panose="02020603050405020304" pitchFamily="18" charset="0"/>
              </a:rPr>
              <a:t>Pháp luật Pháp</a:t>
            </a:r>
            <a:endParaRPr lang="fr-FR" b="1" dirty="0">
              <a:latin typeface="Times New Roman" panose="02020603050405020304" pitchFamily="18" charset="0"/>
              <a:cs typeface="Times New Roman" panose="02020603050405020304" pitchFamily="18" charset="0"/>
            </a:endParaRPr>
          </a:p>
        </p:txBody>
      </p:sp>
      <p:sp>
        <p:nvSpPr>
          <p:cNvPr id="4" name="Espace réservé du contenu 3"/>
          <p:cNvSpPr>
            <a:spLocks noGrp="1"/>
          </p:cNvSpPr>
          <p:nvPr>
            <p:ph sz="half" idx="2"/>
          </p:nvPr>
        </p:nvSpPr>
        <p:spPr/>
        <p:txBody>
          <a:bodyPr>
            <a:normAutofit/>
          </a:bodyPr>
          <a:lstStyle/>
          <a:p>
            <a:pPr algn="ctr"/>
            <a:r>
              <a:rPr lang="fr-FR" sz="2000" b="1">
                <a:latin typeface="Times New Roman" panose="02020603050405020304" pitchFamily="18" charset="0"/>
                <a:cs typeface="Times New Roman" panose="02020603050405020304" pitchFamily="18" charset="0"/>
              </a:rPr>
              <a:t>Nội dung kế hoạch</a:t>
            </a:r>
          </a:p>
          <a:p>
            <a:pPr marL="0" indent="0" algn="ctr">
              <a:buNone/>
            </a:pPr>
            <a:r>
              <a:rPr lang="fr-FR" sz="2000" b="1" smtClean="0">
                <a:latin typeface="Times New Roman" panose="02020603050405020304" pitchFamily="18" charset="0"/>
                <a:cs typeface="Times New Roman" panose="02020603050405020304" pitchFamily="18" charset="0"/>
              </a:rPr>
              <a:t>(tiếp theo)</a:t>
            </a:r>
            <a:endParaRPr lang="fr-FR" sz="2000" b="1" dirty="0" smtClean="0">
              <a:latin typeface="Times New Roman" panose="02020603050405020304" pitchFamily="18" charset="0"/>
              <a:cs typeface="Times New Roman" panose="02020603050405020304" pitchFamily="18" charset="0"/>
            </a:endParaRPr>
          </a:p>
          <a:p>
            <a:r>
              <a:rPr lang="en-US" sz="2000" smtClean="0">
                <a:latin typeface="Times New Roman" panose="02020603050405020304" pitchFamily="18" charset="0"/>
                <a:cs typeface="Times New Roman" panose="02020603050405020304" pitchFamily="18" charset="0"/>
              </a:rPr>
              <a:t>c</a:t>
            </a:r>
            <a:r>
              <a:rPr lang="vi-VN" sz="2000" smtClean="0">
                <a:latin typeface="Times New Roman" panose="02020603050405020304" pitchFamily="18" charset="0"/>
                <a:cs typeface="Times New Roman" panose="02020603050405020304" pitchFamily="18" charset="0"/>
              </a:rPr>
              <a:t>ơ </a:t>
            </a:r>
            <a:r>
              <a:rPr lang="vi-VN" sz="2000">
                <a:latin typeface="Times New Roman" panose="02020603050405020304" pitchFamily="18" charset="0"/>
                <a:cs typeface="Times New Roman" panose="02020603050405020304" pitchFamily="18" charset="0"/>
              </a:rPr>
              <a:t>chế cảnh báo và tập hợp các báo cáo liên quan đến việc tồn tại hoặc phát sinh rủi </a:t>
            </a:r>
            <a:r>
              <a:rPr lang="vi-VN" sz="2000" smtClean="0">
                <a:latin typeface="Times New Roman" panose="02020603050405020304" pitchFamily="18" charset="0"/>
                <a:cs typeface="Times New Roman" panose="02020603050405020304" pitchFamily="18" charset="0"/>
              </a:rPr>
              <a:t>ro</a:t>
            </a:r>
            <a:endParaRPr lang="en-US" sz="2000" smtClean="0">
              <a:latin typeface="Times New Roman" panose="02020603050405020304" pitchFamily="18" charset="0"/>
              <a:cs typeface="Times New Roman" panose="02020603050405020304" pitchFamily="18" charset="0"/>
            </a:endParaRPr>
          </a:p>
          <a:p>
            <a:r>
              <a:rPr lang="vi-VN" sz="2000">
                <a:latin typeface="Times New Roman" panose="02020603050405020304" pitchFamily="18" charset="0"/>
                <a:cs typeface="Times New Roman" panose="02020603050405020304" pitchFamily="18" charset="0"/>
              </a:rPr>
              <a:t>hệ thống giám sát các biện pháp được thực hiện và đánh giá hiệu quả của chúng</a:t>
            </a:r>
            <a:endParaRPr lang="fr-FR" sz="2000" dirty="0">
              <a:latin typeface="Times New Roman" panose="02020603050405020304" pitchFamily="18" charset="0"/>
              <a:cs typeface="Times New Roman" panose="02020603050405020304" pitchFamily="18" charset="0"/>
            </a:endParaRPr>
          </a:p>
        </p:txBody>
      </p:sp>
      <p:sp>
        <p:nvSpPr>
          <p:cNvPr id="5" name="Espace réservé du texte 4"/>
          <p:cNvSpPr>
            <a:spLocks noGrp="1"/>
          </p:cNvSpPr>
          <p:nvPr>
            <p:ph type="body" sz="quarter" idx="3"/>
          </p:nvPr>
        </p:nvSpPr>
        <p:spPr/>
        <p:txBody>
          <a:bodyPr/>
          <a:lstStyle/>
          <a:p>
            <a:r>
              <a:rPr lang="en-US" b="1">
                <a:latin typeface="Times New Roman" panose="02020603050405020304" pitchFamily="18" charset="0"/>
                <a:cs typeface="Times New Roman" panose="02020603050405020304" pitchFamily="18" charset="0"/>
              </a:rPr>
              <a:t>Đề xuất </a:t>
            </a:r>
            <a:r>
              <a:rPr lang="en-US" b="1" smtClean="0">
                <a:latin typeface="Times New Roman" panose="02020603050405020304" pitchFamily="18" charset="0"/>
                <a:cs typeface="Times New Roman" panose="02020603050405020304" pitchFamily="18" charset="0"/>
              </a:rPr>
              <a:t>chỉ </a:t>
            </a:r>
            <a:r>
              <a:rPr lang="en-US" b="1">
                <a:latin typeface="Times New Roman" panose="02020603050405020304" pitchFamily="18" charset="0"/>
                <a:cs typeface="Times New Roman" panose="02020603050405020304" pitchFamily="18" charset="0"/>
              </a:rPr>
              <a:t>thị </a:t>
            </a:r>
            <a:endParaRPr lang="fr-FR" b="1" dirty="0">
              <a:latin typeface="Times New Roman" panose="02020603050405020304" pitchFamily="18" charset="0"/>
              <a:cs typeface="Times New Roman" panose="02020603050405020304" pitchFamily="18" charset="0"/>
            </a:endParaRPr>
          </a:p>
        </p:txBody>
      </p:sp>
      <p:sp>
        <p:nvSpPr>
          <p:cNvPr id="6" name="Espace réservé du contenu 5"/>
          <p:cNvSpPr>
            <a:spLocks noGrp="1"/>
          </p:cNvSpPr>
          <p:nvPr>
            <p:ph sz="quarter" idx="4"/>
          </p:nvPr>
        </p:nvSpPr>
        <p:spPr/>
        <p:txBody>
          <a:bodyPr>
            <a:normAutofit/>
          </a:bodyPr>
          <a:lstStyle/>
          <a:p>
            <a:pPr algn="ctr"/>
            <a:r>
              <a:rPr lang="fr-FR" sz="2000" b="1">
                <a:latin typeface="Times New Roman" panose="02020603050405020304" pitchFamily="18" charset="0"/>
                <a:cs typeface="Times New Roman" panose="02020603050405020304" pitchFamily="18" charset="0"/>
              </a:rPr>
              <a:t>Các biện pháp cần đưa ra (tiếp theo)</a:t>
            </a:r>
          </a:p>
          <a:p>
            <a:pPr marL="0" indent="0" algn="ctr">
              <a:buNone/>
            </a:pPr>
            <a:endParaRPr lang="fr-FR" sz="2000" b="1">
              <a:latin typeface="Times New Roman" panose="02020603050405020304" pitchFamily="18" charset="0"/>
              <a:cs typeface="Times New Roman" panose="02020603050405020304" pitchFamily="18" charset="0"/>
            </a:endParaRPr>
          </a:p>
          <a:p>
            <a:r>
              <a:rPr lang="fr-FR" sz="2000">
                <a:latin typeface="Times New Roman" panose="02020603050405020304" pitchFamily="18" charset="0"/>
                <a:cs typeface="Times New Roman" panose="02020603050405020304" pitchFamily="18" charset="0"/>
              </a:rPr>
              <a:t>thiết lập và duy trì một </a:t>
            </a:r>
            <a:r>
              <a:rPr lang="fr-FR" sz="2000" smtClean="0">
                <a:latin typeface="Times New Roman" panose="02020603050405020304" pitchFamily="18" charset="0"/>
                <a:cs typeface="Times New Roman" panose="02020603050405020304" pitchFamily="18" charset="0"/>
              </a:rPr>
              <a:t>quy trình khiếu nại</a:t>
            </a:r>
          </a:p>
          <a:p>
            <a:r>
              <a:rPr lang="fr-FR" sz="2000">
                <a:latin typeface="Times New Roman" panose="02020603050405020304" pitchFamily="18" charset="0"/>
                <a:cs typeface="Times New Roman" panose="02020603050405020304" pitchFamily="18" charset="0"/>
              </a:rPr>
              <a:t>giám sát hiệu quả </a:t>
            </a:r>
            <a:r>
              <a:rPr lang="fr-FR" sz="2000" smtClean="0">
                <a:latin typeface="Times New Roman" panose="02020603050405020304" pitchFamily="18" charset="0"/>
                <a:cs typeface="Times New Roman" panose="02020603050405020304" pitchFamily="18" charset="0"/>
              </a:rPr>
              <a:t>chính </a:t>
            </a:r>
            <a:r>
              <a:rPr lang="fr-FR" sz="2000">
                <a:latin typeface="Times New Roman" panose="02020603050405020304" pitchFamily="18" charset="0"/>
                <a:cs typeface="Times New Roman" panose="02020603050405020304" pitchFamily="18" charset="0"/>
              </a:rPr>
              <a:t>sách </a:t>
            </a:r>
            <a:r>
              <a:rPr lang="fr-FR" sz="2000" smtClean="0">
                <a:latin typeface="Times New Roman" panose="02020603050405020304" pitchFamily="18" charset="0"/>
                <a:cs typeface="Times New Roman" panose="02020603050405020304" pitchFamily="18" charset="0"/>
              </a:rPr>
              <a:t>của công </a:t>
            </a:r>
            <a:r>
              <a:rPr lang="fr-FR" sz="2000">
                <a:latin typeface="Times New Roman" panose="02020603050405020304" pitchFamily="18" charset="0"/>
                <a:cs typeface="Times New Roman" panose="02020603050405020304" pitchFamily="18" charset="0"/>
              </a:rPr>
              <a:t>ty và các biện pháp </a:t>
            </a:r>
            <a:r>
              <a:rPr lang="fr-FR" sz="2000" smtClean="0">
                <a:latin typeface="Times New Roman" panose="02020603050405020304" pitchFamily="18" charset="0"/>
                <a:cs typeface="Times New Roman" panose="02020603050405020304" pitchFamily="18" charset="0"/>
              </a:rPr>
              <a:t>cảnh giác </a:t>
            </a:r>
          </a:p>
          <a:p>
            <a:r>
              <a:rPr lang="fr-FR" sz="2000" smtClean="0">
                <a:latin typeface="Times New Roman" panose="02020603050405020304" pitchFamily="18" charset="0"/>
                <a:cs typeface="Times New Roman" panose="02020603050405020304" pitchFamily="18" charset="0"/>
              </a:rPr>
              <a:t>Thông báo công </a:t>
            </a:r>
            <a:r>
              <a:rPr lang="fr-FR" sz="2000">
                <a:latin typeface="Times New Roman" panose="02020603050405020304" pitchFamily="18" charset="0"/>
                <a:cs typeface="Times New Roman" panose="02020603050405020304" pitchFamily="18" charset="0"/>
              </a:rPr>
              <a:t>khai về </a:t>
            </a:r>
            <a:r>
              <a:rPr lang="fr-FR" sz="2000" smtClean="0">
                <a:latin typeface="Times New Roman" panose="02020603050405020304" pitchFamily="18" charset="0"/>
                <a:cs typeface="Times New Roman" panose="02020603050405020304" pitchFamily="18" charset="0"/>
              </a:rPr>
              <a:t>nghĩa </a:t>
            </a:r>
            <a:r>
              <a:rPr lang="fr-FR" sz="2000">
                <a:latin typeface="Times New Roman" panose="02020603050405020304" pitchFamily="18" charset="0"/>
                <a:cs typeface="Times New Roman" panose="02020603050405020304" pitchFamily="18" charset="0"/>
              </a:rPr>
              <a:t>vụ cảnh giác</a:t>
            </a:r>
            <a:endParaRPr lang="fr-FR" sz="2000" dirty="0">
              <a:latin typeface="Times New Roman" panose="02020603050405020304" pitchFamily="18" charset="0"/>
              <a:cs typeface="Times New Roman" panose="02020603050405020304" pitchFamily="18" charset="0"/>
            </a:endParaRPr>
          </a:p>
        </p:txBody>
      </p:sp>
      <p:sp>
        <p:nvSpPr>
          <p:cNvPr id="7" name="Espace réservé du pied de page 6"/>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1424647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a:latin typeface="Times New Roman" panose="02020603050405020304" pitchFamily="18" charset="0"/>
                <a:cs typeface="Times New Roman" panose="02020603050405020304" pitchFamily="18" charset="0"/>
              </a:rPr>
              <a:t>Các phương thức thực hiện nghĩa vụ</a:t>
            </a:r>
            <a:br>
              <a:rPr lang="fr-FR" b="1">
                <a:latin typeface="Times New Roman" panose="02020603050405020304" pitchFamily="18" charset="0"/>
                <a:cs typeface="Times New Roman" panose="02020603050405020304" pitchFamily="18" charset="0"/>
              </a:rPr>
            </a:br>
            <a:r>
              <a:rPr lang="fr-FR" b="1">
                <a:latin typeface="Times New Roman" panose="02020603050405020304" pitchFamily="18" charset="0"/>
                <a:cs typeface="Times New Roman" panose="02020603050405020304" pitchFamily="18" charset="0"/>
              </a:rPr>
              <a:t> </a:t>
            </a:r>
            <a:r>
              <a:rPr lang="fr-FR" b="1" smtClean="0">
                <a:latin typeface="Times New Roman" panose="02020603050405020304" pitchFamily="18" charset="0"/>
                <a:cs typeface="Times New Roman" panose="02020603050405020304" pitchFamily="18" charset="0"/>
              </a:rPr>
              <a:t>						cảnh </a:t>
            </a:r>
            <a:r>
              <a:rPr lang="fr-FR" b="1">
                <a:latin typeface="Times New Roman" panose="02020603050405020304" pitchFamily="18" charset="0"/>
                <a:cs typeface="Times New Roman" panose="02020603050405020304" pitchFamily="18" charset="0"/>
              </a:rPr>
              <a:t>giác</a:t>
            </a:r>
            <a:endParaRPr lang="fr-FR" dirty="0"/>
          </a:p>
        </p:txBody>
      </p:sp>
      <p:sp>
        <p:nvSpPr>
          <p:cNvPr id="3" name="Espace réservé du texte 2"/>
          <p:cNvSpPr>
            <a:spLocks noGrp="1"/>
          </p:cNvSpPr>
          <p:nvPr>
            <p:ph type="body" idx="1"/>
          </p:nvPr>
        </p:nvSpPr>
        <p:spPr/>
        <p:txBody>
          <a:bodyPr/>
          <a:lstStyle/>
          <a:p>
            <a:r>
              <a:rPr lang="fr-FR" b="1">
                <a:latin typeface="Times New Roman" panose="02020603050405020304" pitchFamily="18" charset="0"/>
                <a:cs typeface="Times New Roman" panose="02020603050405020304" pitchFamily="18" charset="0"/>
              </a:rPr>
              <a:t>Pháp luật Pháp</a:t>
            </a:r>
            <a:endParaRPr lang="fr-FR" b="1" dirty="0">
              <a:latin typeface="Times New Roman" panose="02020603050405020304" pitchFamily="18" charset="0"/>
              <a:cs typeface="Times New Roman" panose="02020603050405020304" pitchFamily="18" charset="0"/>
            </a:endParaRPr>
          </a:p>
        </p:txBody>
      </p:sp>
      <p:sp>
        <p:nvSpPr>
          <p:cNvPr id="4" name="Espace réservé du contenu 3"/>
          <p:cNvSpPr>
            <a:spLocks noGrp="1"/>
          </p:cNvSpPr>
          <p:nvPr>
            <p:ph sz="half" idx="2"/>
          </p:nvPr>
        </p:nvSpPr>
        <p:spPr/>
        <p:txBody>
          <a:bodyPr/>
          <a:lstStyle/>
          <a:p>
            <a:pPr algn="ctr"/>
            <a:r>
              <a:rPr lang="fr-FR" b="1" smtClean="0">
                <a:latin typeface="Times New Roman" panose="02020603050405020304" pitchFamily="18" charset="0"/>
                <a:cs typeface="Times New Roman" panose="02020603050405020304" pitchFamily="18" charset="0"/>
              </a:rPr>
              <a:t>Pháp luật chung</a:t>
            </a:r>
            <a:endParaRPr lang="fr-FR" b="1" dirty="0" smtClean="0">
              <a:latin typeface="Times New Roman" panose="02020603050405020304" pitchFamily="18" charset="0"/>
              <a:cs typeface="Times New Roman" panose="02020603050405020304" pitchFamily="18" charset="0"/>
            </a:endParaRPr>
          </a:p>
          <a:p>
            <a:r>
              <a:rPr lang="fr-FR" sz="2000" smtClean="0">
                <a:latin typeface="Times New Roman" panose="02020603050405020304" pitchFamily="18" charset="0"/>
                <a:cs typeface="Times New Roman" panose="02020603050405020304" pitchFamily="18" charset="0"/>
              </a:rPr>
              <a:t>Điều </a:t>
            </a:r>
            <a:r>
              <a:rPr lang="fr-FR" sz="2000" dirty="0" smtClean="0">
                <a:latin typeface="Times New Roman" panose="02020603050405020304" pitchFamily="18" charset="0"/>
                <a:cs typeface="Times New Roman" panose="02020603050405020304" pitchFamily="18" charset="0"/>
              </a:rPr>
              <a:t>1833</a:t>
            </a:r>
            <a:r>
              <a:rPr lang="fr-FR" sz="2000" smtClean="0">
                <a:latin typeface="Times New Roman" panose="02020603050405020304" pitchFamily="18" charset="0"/>
                <a:cs typeface="Times New Roman" panose="02020603050405020304" pitchFamily="18" charset="0"/>
              </a:rPr>
              <a:t>, khổ. 2 B</a:t>
            </a:r>
            <a:r>
              <a:rPr lang="vi-VN" sz="2000" smtClean="0">
                <a:latin typeface="Times New Roman" panose="02020603050405020304" pitchFamily="18" charset="0"/>
                <a:cs typeface="Times New Roman" panose="02020603050405020304" pitchFamily="18" charset="0"/>
              </a:rPr>
              <a:t>ộ luật </a:t>
            </a:r>
            <a:r>
              <a:rPr lang="fr-FR" sz="2000" smtClean="0">
                <a:latin typeface="Times New Roman" panose="02020603050405020304" pitchFamily="18" charset="0"/>
                <a:cs typeface="Times New Roman" panose="02020603050405020304" pitchFamily="18" charset="0"/>
              </a:rPr>
              <a:t>Dân sự : </a:t>
            </a:r>
            <a:endParaRPr lang="fr-FR" sz="2000" dirty="0" smtClean="0">
              <a:latin typeface="Times New Roman" panose="02020603050405020304" pitchFamily="18" charset="0"/>
              <a:cs typeface="Times New Roman" panose="02020603050405020304" pitchFamily="18" charset="0"/>
            </a:endParaRPr>
          </a:p>
          <a:p>
            <a:r>
              <a:rPr lang="fr-FR" sz="2000" dirty="0" smtClean="0">
                <a:latin typeface="Times New Roman" panose="02020603050405020304" pitchFamily="18" charset="0"/>
                <a:cs typeface="Times New Roman" panose="02020603050405020304" pitchFamily="18" charset="0"/>
              </a:rPr>
              <a:t>«</a:t>
            </a:r>
            <a:r>
              <a:rPr lang="fr-FR" sz="2000" smtClean="0">
                <a:latin typeface="Times New Roman" panose="02020603050405020304" pitchFamily="18" charset="0"/>
                <a:cs typeface="Times New Roman" panose="02020603050405020304" pitchFamily="18" charset="0"/>
              </a:rPr>
              <a:t> </a:t>
            </a:r>
            <a:r>
              <a:rPr lang="vi-VN" sz="2000" i="1">
                <a:latin typeface="Times New Roman" panose="02020603050405020304" pitchFamily="18" charset="0"/>
                <a:cs typeface="Times New Roman" panose="02020603050405020304" pitchFamily="18" charset="0"/>
              </a:rPr>
              <a:t> Công ty được quản lý vì lợi ích xã hội, có tính đến các vấn đề xã hội và môi trường trong hoạt động của mình</a:t>
            </a:r>
            <a:r>
              <a:rPr lang="fr-FR" sz="2000" i="1" smtClean="0">
                <a:latin typeface="Times New Roman" panose="02020603050405020304" pitchFamily="18" charset="0"/>
                <a:cs typeface="Times New Roman" panose="02020603050405020304" pitchFamily="18" charset="0"/>
              </a:rPr>
              <a:t>.</a:t>
            </a:r>
            <a:r>
              <a:rPr lang="fr-FR" sz="2000" i="1" dirty="0" smtClean="0">
                <a:latin typeface="Times New Roman" panose="02020603050405020304" pitchFamily="18" charset="0"/>
                <a:cs typeface="Times New Roman" panose="02020603050405020304" pitchFamily="18" charset="0"/>
              </a:rPr>
              <a:t> </a:t>
            </a:r>
            <a:r>
              <a:rPr lang="fr-FR" sz="2000" dirty="0" smtClean="0">
                <a:latin typeface="Times New Roman" panose="02020603050405020304" pitchFamily="18" charset="0"/>
                <a:cs typeface="Times New Roman" panose="02020603050405020304" pitchFamily="18" charset="0"/>
              </a:rPr>
              <a:t>»</a:t>
            </a:r>
            <a:endParaRPr lang="fr-FR" sz="2000" dirty="0">
              <a:latin typeface="Times New Roman" panose="02020603050405020304" pitchFamily="18" charset="0"/>
              <a:cs typeface="Times New Roman" panose="02020603050405020304" pitchFamily="18" charset="0"/>
            </a:endParaRPr>
          </a:p>
        </p:txBody>
      </p:sp>
      <p:sp>
        <p:nvSpPr>
          <p:cNvPr id="5" name="Espace réservé du texte 4"/>
          <p:cNvSpPr>
            <a:spLocks noGrp="1"/>
          </p:cNvSpPr>
          <p:nvPr>
            <p:ph type="body" sz="quarter" idx="3"/>
          </p:nvPr>
        </p:nvSpPr>
        <p:spPr/>
        <p:txBody>
          <a:bodyPr/>
          <a:lstStyle/>
          <a:p>
            <a:r>
              <a:rPr lang="en-US" b="1">
                <a:latin typeface="Times New Roman" panose="02020603050405020304" pitchFamily="18" charset="0"/>
                <a:cs typeface="Times New Roman" panose="02020603050405020304" pitchFamily="18" charset="0"/>
              </a:rPr>
              <a:t>Đề xuất </a:t>
            </a:r>
            <a:r>
              <a:rPr lang="en-US" b="1" smtClean="0">
                <a:latin typeface="Times New Roman" panose="02020603050405020304" pitchFamily="18" charset="0"/>
                <a:cs typeface="Times New Roman" panose="02020603050405020304" pitchFamily="18" charset="0"/>
              </a:rPr>
              <a:t>chỉ </a:t>
            </a:r>
            <a:r>
              <a:rPr lang="en-US" b="1">
                <a:latin typeface="Times New Roman" panose="02020603050405020304" pitchFamily="18" charset="0"/>
                <a:cs typeface="Times New Roman" panose="02020603050405020304" pitchFamily="18" charset="0"/>
              </a:rPr>
              <a:t>thị </a:t>
            </a:r>
            <a:endParaRPr lang="fr-FR" b="1" dirty="0">
              <a:latin typeface="Times New Roman" panose="02020603050405020304" pitchFamily="18" charset="0"/>
              <a:cs typeface="Times New Roman" panose="02020603050405020304" pitchFamily="18" charset="0"/>
            </a:endParaRPr>
          </a:p>
        </p:txBody>
      </p:sp>
      <p:sp>
        <p:nvSpPr>
          <p:cNvPr id="6" name="Espace réservé du contenu 5"/>
          <p:cNvSpPr>
            <a:spLocks noGrp="1"/>
          </p:cNvSpPr>
          <p:nvPr>
            <p:ph sz="quarter" idx="4"/>
          </p:nvPr>
        </p:nvSpPr>
        <p:spPr/>
        <p:txBody>
          <a:bodyPr>
            <a:normAutofit/>
          </a:bodyPr>
          <a:lstStyle/>
          <a:p>
            <a:r>
              <a:rPr lang="fr-FR" sz="2000" b="1" smtClean="0">
                <a:latin typeface="Times New Roman" panose="02020603050405020304" pitchFamily="18" charset="0"/>
                <a:cs typeface="Times New Roman" panose="02020603050405020304" pitchFamily="18" charset="0"/>
              </a:rPr>
              <a:t>Nghĩa vụ của những nhà quản lý</a:t>
            </a:r>
            <a:endParaRPr lang="fr-FR" sz="2000" b="1" dirty="0" smtClean="0">
              <a:latin typeface="Times New Roman" panose="02020603050405020304" pitchFamily="18" charset="0"/>
              <a:cs typeface="Times New Roman" panose="02020603050405020304" pitchFamily="18" charset="0"/>
            </a:endParaRPr>
          </a:p>
          <a:p>
            <a:r>
              <a:rPr lang="fr-FR" sz="2000">
                <a:latin typeface="Times New Roman" panose="02020603050405020304" pitchFamily="18" charset="0"/>
                <a:cs typeface="Times New Roman" panose="02020603050405020304" pitchFamily="18" charset="0"/>
              </a:rPr>
              <a:t>Nghĩa vụ </a:t>
            </a:r>
            <a:r>
              <a:rPr lang="fr-FR" sz="2000" smtClean="0">
                <a:latin typeface="Times New Roman" panose="02020603050405020304" pitchFamily="18" charset="0"/>
                <a:cs typeface="Times New Roman" panose="02020603050405020304" pitchFamily="18" charset="0"/>
              </a:rPr>
              <a:t>quan tâm theo dõi: </a:t>
            </a:r>
            <a:r>
              <a:rPr lang="fr-FR" sz="2000">
                <a:latin typeface="Times New Roman" panose="02020603050405020304" pitchFamily="18" charset="0"/>
                <a:cs typeface="Times New Roman" panose="02020603050405020304" pitchFamily="18" charset="0"/>
              </a:rPr>
              <a:t>xem xét hậu quả của quyết định của </a:t>
            </a:r>
            <a:r>
              <a:rPr lang="fr-FR" sz="2000" smtClean="0">
                <a:latin typeface="Times New Roman" panose="02020603050405020304" pitchFamily="18" charset="0"/>
                <a:cs typeface="Times New Roman" panose="02020603050405020304" pitchFamily="18" charset="0"/>
              </a:rPr>
              <a:t>mình </a:t>
            </a:r>
            <a:r>
              <a:rPr lang="fr-FR" sz="2000">
                <a:latin typeface="Times New Roman" panose="02020603050405020304" pitchFamily="18" charset="0"/>
                <a:cs typeface="Times New Roman" panose="02020603050405020304" pitchFamily="18" charset="0"/>
              </a:rPr>
              <a:t>về các vấn đề bền </a:t>
            </a:r>
            <a:r>
              <a:rPr lang="fr-FR" sz="2000" smtClean="0">
                <a:latin typeface="Times New Roman" panose="02020603050405020304" pitchFamily="18" charset="0"/>
                <a:cs typeface="Times New Roman" panose="02020603050405020304" pitchFamily="18" charset="0"/>
              </a:rPr>
              <a:t>vững</a:t>
            </a:r>
          </a:p>
          <a:p>
            <a:r>
              <a:rPr lang="fr-FR" sz="2000">
                <a:latin typeface="Times New Roman" panose="02020603050405020304" pitchFamily="18" charset="0"/>
                <a:cs typeface="Times New Roman" panose="02020603050405020304" pitchFamily="18" charset="0"/>
              </a:rPr>
              <a:t>Thực hiện và giám sát nghĩa vụ cảnh giác: có tính đến sự đóng góp </a:t>
            </a:r>
            <a:r>
              <a:rPr lang="fr-FR" sz="2000" smtClean="0">
                <a:latin typeface="Times New Roman" panose="02020603050405020304" pitchFamily="18" charset="0"/>
                <a:cs typeface="Times New Roman" panose="02020603050405020304" pitchFamily="18" charset="0"/>
              </a:rPr>
              <a:t>thích đáng của </a:t>
            </a:r>
            <a:r>
              <a:rPr lang="fr-FR" sz="2000">
                <a:latin typeface="Times New Roman" panose="02020603050405020304" pitchFamily="18" charset="0"/>
                <a:cs typeface="Times New Roman" panose="02020603050405020304" pitchFamily="18" charset="0"/>
              </a:rPr>
              <a:t>các bên liên quan và các tổ chức xã hội dân sự</a:t>
            </a:r>
            <a:endParaRPr lang="fr-FR" sz="2000" dirty="0">
              <a:latin typeface="Times New Roman" panose="02020603050405020304" pitchFamily="18" charset="0"/>
              <a:cs typeface="Times New Roman" panose="02020603050405020304" pitchFamily="18" charset="0"/>
            </a:endParaRPr>
          </a:p>
        </p:txBody>
      </p:sp>
      <p:sp>
        <p:nvSpPr>
          <p:cNvPr id="7" name="Espace réservé du pied de page 6"/>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1834559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lstStyle/>
          <a:p>
            <a:pPr algn="ctr"/>
            <a:r>
              <a:rPr lang="fr-FR" b="1">
                <a:latin typeface="Times New Roman" panose="02020603050405020304" pitchFamily="18" charset="0"/>
                <a:cs typeface="Times New Roman" panose="02020603050405020304" pitchFamily="18" charset="0"/>
              </a:rPr>
              <a:t>Đề xuất </a:t>
            </a:r>
            <a:r>
              <a:rPr lang="fr-FR" b="1" smtClean="0">
                <a:latin typeface="Times New Roman" panose="02020603050405020304" pitchFamily="18" charset="0"/>
                <a:cs typeface="Times New Roman" panose="02020603050405020304" pitchFamily="18" charset="0"/>
              </a:rPr>
              <a:t>của chỉ </a:t>
            </a:r>
            <a:r>
              <a:rPr lang="fr-FR" b="1">
                <a:latin typeface="Times New Roman" panose="02020603050405020304" pitchFamily="18" charset="0"/>
                <a:cs typeface="Times New Roman" panose="02020603050405020304" pitchFamily="18" charset="0"/>
              </a:rPr>
              <a:t>thị: nghĩa vụ cụ thể đối với một số công ty</a:t>
            </a:r>
            <a:endParaRPr lang="fr-FR" b="1" dirty="0">
              <a:latin typeface="Times New Roman" panose="02020603050405020304" pitchFamily="18" charset="0"/>
              <a:cs typeface="Times New Roman" panose="02020603050405020304" pitchFamily="18" charset="0"/>
            </a:endParaRPr>
          </a:p>
        </p:txBody>
      </p:sp>
      <p:sp>
        <p:nvSpPr>
          <p:cNvPr id="9" name="Espace réservé du contenu 8"/>
          <p:cNvSpPr>
            <a:spLocks noGrp="1"/>
          </p:cNvSpPr>
          <p:nvPr>
            <p:ph idx="1"/>
          </p:nvPr>
        </p:nvSpPr>
        <p:spPr/>
        <p:txBody>
          <a:bodyPr>
            <a:normAutofit/>
          </a:bodyPr>
          <a:lstStyle/>
          <a:p>
            <a:pPr algn="ctr"/>
            <a:r>
              <a:rPr lang="fr-FR" sz="2000" b="1">
                <a:latin typeface="Times New Roman" panose="02020603050405020304" pitchFamily="18" charset="0"/>
                <a:cs typeface="Times New Roman" panose="02020603050405020304" pitchFamily="18" charset="0"/>
              </a:rPr>
              <a:t>Chống biến đổi khí </a:t>
            </a:r>
            <a:r>
              <a:rPr lang="fr-FR" sz="2000" b="1" smtClean="0">
                <a:latin typeface="Times New Roman" panose="02020603050405020304" pitchFamily="18" charset="0"/>
                <a:cs typeface="Times New Roman" panose="02020603050405020304" pitchFamily="18" charset="0"/>
              </a:rPr>
              <a:t>hậu</a:t>
            </a:r>
          </a:p>
          <a:p>
            <a:pPr algn="ctr"/>
            <a:r>
              <a:rPr lang="vi-VN" sz="2000">
                <a:latin typeface="Times New Roman" panose="02020603050405020304" pitchFamily="18" charset="0"/>
                <a:cs typeface="Times New Roman" panose="02020603050405020304" pitchFamily="18" charset="0"/>
              </a:rPr>
              <a:t>Các công ty được thành lập theo pháp luật của một quốc gia thành viên</a:t>
            </a:r>
            <a:r>
              <a:rPr lang="fr-FR" sz="2000" smtClean="0">
                <a:latin typeface="Times New Roman" panose="02020603050405020304" pitchFamily="18" charset="0"/>
                <a:cs typeface="Times New Roman" panose="02020603050405020304" pitchFamily="18" charset="0"/>
              </a:rPr>
              <a:t> : </a:t>
            </a:r>
            <a:endParaRPr lang="fr-FR" sz="2000" dirty="0" smtClean="0">
              <a:latin typeface="Times New Roman" panose="02020603050405020304" pitchFamily="18" charset="0"/>
              <a:cs typeface="Times New Roman" panose="02020603050405020304" pitchFamily="18" charset="0"/>
            </a:endParaRPr>
          </a:p>
          <a:p>
            <a:pPr lvl="2"/>
            <a:r>
              <a:rPr lang="vi-VN" sz="2000">
                <a:latin typeface="Times New Roman" panose="02020603050405020304" pitchFamily="18" charset="0"/>
                <a:cs typeface="Times New Roman" panose="02020603050405020304" pitchFamily="18" charset="0"/>
              </a:rPr>
              <a:t>trung bình hơn 500 nhân viên với doanh thu ròng hơn 150.000.000 € trên toàn thế giới</a:t>
            </a:r>
            <a:r>
              <a:rPr lang="fr-FR" sz="2000" smtClean="0">
                <a:latin typeface="Times New Roman" panose="02020603050405020304" pitchFamily="18" charset="0"/>
                <a:cs typeface="Times New Roman" panose="02020603050405020304" pitchFamily="18" charset="0"/>
              </a:rPr>
              <a:t> </a:t>
            </a:r>
            <a:r>
              <a:rPr lang="fr-FR" sz="2000" b="1" smtClean="0">
                <a:latin typeface="Times New Roman" panose="02020603050405020304" pitchFamily="18" charset="0"/>
                <a:cs typeface="Times New Roman" panose="02020603050405020304" pitchFamily="18" charset="0"/>
              </a:rPr>
              <a:t> </a:t>
            </a:r>
            <a:endParaRPr lang="fr-FR" sz="2000" b="1" dirty="0" smtClean="0">
              <a:latin typeface="Times New Roman" panose="02020603050405020304" pitchFamily="18" charset="0"/>
              <a:cs typeface="Times New Roman" panose="02020603050405020304" pitchFamily="18" charset="0"/>
            </a:endParaRPr>
          </a:p>
          <a:p>
            <a:r>
              <a:rPr lang="vi-VN" sz="2000">
                <a:latin typeface="Times New Roman" panose="02020603050405020304" pitchFamily="18" charset="0"/>
                <a:cs typeface="Times New Roman" panose="02020603050405020304" pitchFamily="18" charset="0"/>
              </a:rPr>
              <a:t>Các công ty được thành lập theo pháp luật của nước thứ ba </a:t>
            </a:r>
            <a:r>
              <a:rPr lang="fr-FR" sz="2000" smtClean="0">
                <a:latin typeface="Times New Roman" panose="02020603050405020304" pitchFamily="18" charset="0"/>
                <a:cs typeface="Times New Roman" panose="02020603050405020304" pitchFamily="18" charset="0"/>
              </a:rPr>
              <a:t>:</a:t>
            </a:r>
            <a:endParaRPr lang="fr-FR" sz="2000" dirty="0" smtClean="0">
              <a:latin typeface="Times New Roman" panose="02020603050405020304" pitchFamily="18" charset="0"/>
              <a:cs typeface="Times New Roman" panose="02020603050405020304" pitchFamily="18" charset="0"/>
            </a:endParaRPr>
          </a:p>
          <a:p>
            <a:pPr lvl="1"/>
            <a:r>
              <a:rPr lang="vi-VN" sz="2000">
                <a:latin typeface="Times New Roman" panose="02020603050405020304" pitchFamily="18" charset="0"/>
                <a:cs typeface="Times New Roman" panose="02020603050405020304" pitchFamily="18" charset="0"/>
              </a:rPr>
              <a:t>doanh thu ròng hơn 150.000.000 € trong Liên minh</a:t>
            </a:r>
            <a:endParaRPr lang="fr-FR" sz="2000" dirty="0">
              <a:latin typeface="Times New Roman" panose="02020603050405020304" pitchFamily="18" charset="0"/>
              <a:cs typeface="Times New Roman" panose="02020603050405020304" pitchFamily="18" charset="0"/>
            </a:endParaRPr>
          </a:p>
        </p:txBody>
      </p:sp>
      <p:sp>
        <p:nvSpPr>
          <p:cNvPr id="7" name="Espace réservé du pied de page 6"/>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3555418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a:latin typeface="Times New Roman" panose="02020603050405020304" pitchFamily="18" charset="0"/>
                <a:cs typeface="Times New Roman" panose="02020603050405020304" pitchFamily="18" charset="0"/>
              </a:rPr>
              <a:t>Đề xuất của chỉ thị: nghĩa vụ cụ thể đối với một số công ty</a:t>
            </a:r>
            <a:endParaRPr lang="fr-FR" dirty="0"/>
          </a:p>
        </p:txBody>
      </p:sp>
      <p:sp>
        <p:nvSpPr>
          <p:cNvPr id="3" name="Espace réservé du contenu 2"/>
          <p:cNvSpPr>
            <a:spLocks noGrp="1"/>
          </p:cNvSpPr>
          <p:nvPr>
            <p:ph idx="1"/>
          </p:nvPr>
        </p:nvSpPr>
        <p:spPr/>
        <p:txBody>
          <a:bodyPr>
            <a:normAutofit/>
          </a:bodyPr>
          <a:lstStyle/>
          <a:p>
            <a:pPr algn="ctr"/>
            <a:r>
              <a:rPr lang="fr-FR" sz="2400" b="1">
                <a:latin typeface="Times New Roman" panose="02020603050405020304" pitchFamily="18" charset="0"/>
                <a:cs typeface="Times New Roman" panose="02020603050405020304" pitchFamily="18" charset="0"/>
              </a:rPr>
              <a:t>Chống biến đổi khí </a:t>
            </a:r>
            <a:r>
              <a:rPr lang="fr-FR" sz="2400" b="1" smtClean="0">
                <a:latin typeface="Times New Roman" panose="02020603050405020304" pitchFamily="18" charset="0"/>
                <a:cs typeface="Times New Roman" panose="02020603050405020304" pitchFamily="18" charset="0"/>
              </a:rPr>
              <a:t>hậu (tiếp theo)</a:t>
            </a:r>
            <a:endParaRPr lang="fr-FR" sz="2400" b="1" dirty="0" smtClean="0">
              <a:latin typeface="Times New Roman" panose="02020603050405020304" pitchFamily="18" charset="0"/>
              <a:cs typeface="Times New Roman" panose="02020603050405020304" pitchFamily="18" charset="0"/>
            </a:endParaRPr>
          </a:p>
          <a:p>
            <a:pPr algn="ctr"/>
            <a:endParaRPr lang="fr-FR" b="1" dirty="0"/>
          </a:p>
          <a:p>
            <a:r>
              <a:rPr lang="vi-VN" sz="2000">
                <a:latin typeface="Times New Roman" panose="02020603050405020304" pitchFamily="18" charset="0"/>
                <a:cs typeface="Times New Roman" panose="02020603050405020304" pitchFamily="18" charset="0"/>
              </a:rPr>
              <a:t>Lập kế hoạch để đảm bảo rằng mô hình kinh doanh và chiến lược của công ty tương thích với quá trình chuyển đổi sang nền kinh tế bền vững và hạn chế sự nóng lên toàn cầu ở mức 1,5°C theo thỏa thuận </a:t>
            </a:r>
            <a:r>
              <a:rPr lang="vi-VN" sz="2000" smtClean="0">
                <a:latin typeface="Times New Roman" panose="02020603050405020304" pitchFamily="18" charset="0"/>
                <a:cs typeface="Times New Roman" panose="02020603050405020304" pitchFamily="18" charset="0"/>
              </a:rPr>
              <a:t>Paris</a:t>
            </a:r>
            <a:endParaRPr lang="en-US" sz="2000" smtClean="0">
              <a:latin typeface="Times New Roman" panose="02020603050405020304" pitchFamily="18" charset="0"/>
              <a:cs typeface="Times New Roman" panose="02020603050405020304" pitchFamily="18" charset="0"/>
            </a:endParaRPr>
          </a:p>
          <a:p>
            <a:r>
              <a:rPr lang="fr-FR" sz="2000">
                <a:latin typeface="Times New Roman" panose="02020603050405020304" pitchFamily="18" charset="0"/>
                <a:cs typeface="Times New Roman" panose="02020603050405020304" pitchFamily="18" charset="0"/>
              </a:rPr>
              <a:t>Nếu rủi ro lớn đối với hoạt động của công ty hoặc tác động lớn của </a:t>
            </a:r>
            <a:r>
              <a:rPr lang="fr-FR" sz="2000" smtClean="0">
                <a:latin typeface="Times New Roman" panose="02020603050405020304" pitchFamily="18" charset="0"/>
                <a:cs typeface="Times New Roman" panose="02020603050405020304" pitchFamily="18" charset="0"/>
              </a:rPr>
              <a:t>những hoạt động này : </a:t>
            </a:r>
            <a:r>
              <a:rPr lang="fr-FR" sz="2000">
                <a:latin typeface="Times New Roman" panose="02020603050405020304" pitchFamily="18" charset="0"/>
                <a:cs typeface="Times New Roman" panose="02020603050405020304" pitchFamily="18" charset="0"/>
              </a:rPr>
              <a:t>mục tiêu giảm phát thải trong kế hoạch. </a:t>
            </a:r>
            <a:endParaRPr lang="fr-FR" sz="2000" dirty="0" smtClean="0">
              <a:latin typeface="Times New Roman" panose="02020603050405020304" pitchFamily="18" charset="0"/>
              <a:cs typeface="Times New Roman" panose="02020603050405020304" pitchFamily="18" charset="0"/>
            </a:endParaRPr>
          </a:p>
          <a:p>
            <a:r>
              <a:rPr lang="vi-VN" sz="2000">
                <a:latin typeface="Times New Roman" panose="02020603050405020304" pitchFamily="18" charset="0"/>
                <a:cs typeface="Times New Roman" panose="02020603050405020304" pitchFamily="18" charset="0"/>
              </a:rPr>
              <a:t>Xem xét việc tuân thủ các nghĩa vụ này khi </a:t>
            </a:r>
            <a:r>
              <a:rPr lang="en-US" sz="2000" smtClean="0">
                <a:latin typeface="Times New Roman" panose="02020603050405020304" pitchFamily="18" charset="0"/>
                <a:cs typeface="Times New Roman" panose="02020603050405020304" pitchFamily="18" charset="0"/>
              </a:rPr>
              <a:t>xác</a:t>
            </a:r>
            <a:r>
              <a:rPr lang="vi-VN" sz="2000" smtClean="0">
                <a:latin typeface="Times New Roman" panose="02020603050405020304" pitchFamily="18" charset="0"/>
                <a:cs typeface="Times New Roman" panose="02020603050405020304" pitchFamily="18" charset="0"/>
              </a:rPr>
              <a:t> lập</a:t>
            </a:r>
            <a:r>
              <a:rPr lang="en-US" sz="2000" smtClean="0">
                <a:latin typeface="Times New Roman" panose="02020603050405020304" pitchFamily="18" charset="0"/>
                <a:cs typeface="Times New Roman" panose="02020603050405020304" pitchFamily="18" charset="0"/>
              </a:rPr>
              <a:t> khoản</a:t>
            </a:r>
            <a:r>
              <a:rPr lang="vi-VN" sz="2000" smtClean="0">
                <a:latin typeface="Times New Roman" panose="02020603050405020304" pitchFamily="18" charset="0"/>
                <a:cs typeface="Times New Roman" panose="02020603050405020304" pitchFamily="18" charset="0"/>
              </a:rPr>
              <a:t> </a:t>
            </a:r>
            <a:r>
              <a:rPr lang="vi-VN" sz="2000">
                <a:latin typeface="Times New Roman" panose="02020603050405020304" pitchFamily="18" charset="0"/>
                <a:cs typeface="Times New Roman" panose="02020603050405020304" pitchFamily="18" charset="0"/>
              </a:rPr>
              <a:t>bồi thường </a:t>
            </a:r>
            <a:r>
              <a:rPr lang="en-US" sz="2000" smtClean="0">
                <a:latin typeface="Times New Roman" panose="02020603050405020304" pitchFamily="18" charset="0"/>
                <a:cs typeface="Times New Roman" panose="02020603050405020304" pitchFamily="18" charset="0"/>
              </a:rPr>
              <a:t>biến</a:t>
            </a:r>
            <a:r>
              <a:rPr lang="vi-VN" sz="2000" smtClean="0">
                <a:latin typeface="Times New Roman" panose="02020603050405020304" pitchFamily="18" charset="0"/>
                <a:cs typeface="Times New Roman" panose="02020603050405020304" pitchFamily="18" charset="0"/>
              </a:rPr>
              <a:t> </a:t>
            </a:r>
            <a:r>
              <a:rPr lang="vi-VN" sz="2000">
                <a:latin typeface="Times New Roman" panose="02020603050405020304" pitchFamily="18" charset="0"/>
                <a:cs typeface="Times New Roman" panose="02020603050405020304" pitchFamily="18" charset="0"/>
              </a:rPr>
              <a:t>đổi</a:t>
            </a:r>
            <a:endParaRPr lang="fr-FR" sz="2000" dirty="0">
              <a:latin typeface="Times New Roman" panose="02020603050405020304" pitchFamily="18" charset="0"/>
              <a:cs typeface="Times New Roman" panose="02020603050405020304" pitchFamily="18" charset="0"/>
            </a:endParaRPr>
          </a:p>
        </p:txBody>
      </p:sp>
      <p:sp>
        <p:nvSpPr>
          <p:cNvPr id="4" name="Espace réservé du pied de page 3"/>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1319050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pPr algn="ctr"/>
            <a:r>
              <a:rPr lang="fr-FR" b="1" smtClean="0">
                <a:latin typeface="Times New Roman" panose="02020603050405020304" pitchFamily="18" charset="0"/>
                <a:cs typeface="Times New Roman" panose="02020603050405020304" pitchFamily="18" charset="0"/>
              </a:rPr>
              <a:t>Các chế tài đối </a:t>
            </a:r>
            <a:r>
              <a:rPr lang="fr-FR" b="1">
                <a:latin typeface="Times New Roman" panose="02020603050405020304" pitchFamily="18" charset="0"/>
                <a:cs typeface="Times New Roman" panose="02020603050405020304" pitchFamily="18" charset="0"/>
              </a:rPr>
              <a:t>với việc không tuân thủ nghĩa vụ cảnh giác</a:t>
            </a:r>
            <a:endParaRPr lang="fr-FR" b="1" dirty="0">
              <a:latin typeface="Times New Roman" panose="02020603050405020304" pitchFamily="18" charset="0"/>
              <a:cs typeface="Times New Roman" panose="02020603050405020304" pitchFamily="18" charset="0"/>
            </a:endParaRPr>
          </a:p>
        </p:txBody>
      </p:sp>
      <p:sp>
        <p:nvSpPr>
          <p:cNvPr id="6" name="Espace réservé du texte 5"/>
          <p:cNvSpPr>
            <a:spLocks noGrp="1"/>
          </p:cNvSpPr>
          <p:nvPr>
            <p:ph type="body" idx="1"/>
          </p:nvPr>
        </p:nvSpPr>
        <p:spPr/>
        <p:txBody>
          <a:bodyPr/>
          <a:lstStyle/>
          <a:p>
            <a:r>
              <a:rPr lang="fr-FR" smtClean="0">
                <a:latin typeface="Times New Roman" panose="02020603050405020304" pitchFamily="18" charset="0"/>
                <a:cs typeface="Times New Roman" panose="02020603050405020304" pitchFamily="18" charset="0"/>
              </a:rPr>
              <a:t>Pháp luật Pháp</a:t>
            </a:r>
            <a:endParaRPr lang="fr-FR" dirty="0">
              <a:latin typeface="Times New Roman" panose="02020603050405020304" pitchFamily="18" charset="0"/>
              <a:cs typeface="Times New Roman" panose="02020603050405020304" pitchFamily="18" charset="0"/>
            </a:endParaRPr>
          </a:p>
        </p:txBody>
      </p:sp>
      <p:sp>
        <p:nvSpPr>
          <p:cNvPr id="7" name="Espace réservé du contenu 6"/>
          <p:cNvSpPr>
            <a:spLocks noGrp="1"/>
          </p:cNvSpPr>
          <p:nvPr>
            <p:ph sz="half" idx="2"/>
          </p:nvPr>
        </p:nvSpPr>
        <p:spPr/>
        <p:txBody>
          <a:bodyPr>
            <a:normAutofit/>
          </a:bodyPr>
          <a:lstStyle/>
          <a:p>
            <a:pPr algn="ctr"/>
            <a:r>
              <a:rPr lang="fr-FR" sz="2000" b="1">
                <a:latin typeface="Times New Roman" panose="02020603050405020304" pitchFamily="18" charset="0"/>
                <a:cs typeface="Times New Roman" panose="02020603050405020304" pitchFamily="18" charset="0"/>
              </a:rPr>
              <a:t>Biện pháp chấm dứt vi phạm </a:t>
            </a:r>
            <a:endParaRPr lang="fr-FR" sz="2000" b="1" dirty="0" smtClean="0">
              <a:latin typeface="Times New Roman" panose="02020603050405020304" pitchFamily="18" charset="0"/>
              <a:cs typeface="Times New Roman" panose="02020603050405020304" pitchFamily="18" charset="0"/>
            </a:endParaRPr>
          </a:p>
          <a:p>
            <a:r>
              <a:rPr lang="fr-FR" sz="2000">
                <a:latin typeface="Times New Roman" panose="02020603050405020304" pitchFamily="18" charset="0"/>
                <a:cs typeface="Times New Roman" panose="02020603050405020304" pitchFamily="18" charset="0"/>
              </a:rPr>
              <a:t>Thông báo tuân thủ,</a:t>
            </a:r>
            <a:endParaRPr lang="fr-FR" sz="2000" dirty="0" smtClean="0">
              <a:latin typeface="Times New Roman" panose="02020603050405020304" pitchFamily="18" charset="0"/>
              <a:cs typeface="Times New Roman" panose="02020603050405020304" pitchFamily="18" charset="0"/>
            </a:endParaRPr>
          </a:p>
          <a:p>
            <a:r>
              <a:rPr lang="fr-FR" sz="2000">
                <a:latin typeface="Times New Roman" panose="02020603050405020304" pitchFamily="18" charset="0"/>
                <a:cs typeface="Times New Roman" panose="02020603050405020304" pitchFamily="18" charset="0"/>
              </a:rPr>
              <a:t>Không thành công sau 3 tháng : </a:t>
            </a:r>
            <a:endParaRPr lang="fr-FR" sz="2000" dirty="0" smtClean="0">
              <a:latin typeface="Times New Roman" panose="02020603050405020304" pitchFamily="18" charset="0"/>
              <a:cs typeface="Times New Roman" panose="02020603050405020304" pitchFamily="18" charset="0"/>
            </a:endParaRPr>
          </a:p>
          <a:p>
            <a:r>
              <a:rPr lang="vi-VN" sz="2000">
                <a:latin typeface="Times New Roman" panose="02020603050405020304" pitchFamily="18" charset="0"/>
                <a:cs typeface="Times New Roman" panose="02020603050405020304" pitchFamily="18" charset="0"/>
              </a:rPr>
              <a:t>Chuyển đến tòa án tư pháp để </a:t>
            </a:r>
            <a:r>
              <a:rPr lang="en-US" sz="2000" smtClean="0">
                <a:latin typeface="Times New Roman" panose="02020603050405020304" pitchFamily="18" charset="0"/>
                <a:cs typeface="Times New Roman" panose="02020603050405020304" pitchFamily="18" charset="0"/>
              </a:rPr>
              <a:t>tòa </a:t>
            </a:r>
            <a:r>
              <a:rPr lang="vi-VN" sz="2000" smtClean="0">
                <a:latin typeface="Times New Roman" panose="02020603050405020304" pitchFamily="18" charset="0"/>
                <a:cs typeface="Times New Roman" panose="02020603050405020304" pitchFamily="18" charset="0"/>
              </a:rPr>
              <a:t>ra </a:t>
            </a:r>
            <a:r>
              <a:rPr lang="en-US" sz="2000" smtClean="0">
                <a:latin typeface="Times New Roman" panose="02020603050405020304" pitchFamily="18" charset="0"/>
                <a:cs typeface="Times New Roman" panose="02020603050405020304" pitchFamily="18" charset="0"/>
              </a:rPr>
              <a:t>quyết định</a:t>
            </a:r>
            <a:r>
              <a:rPr lang="vi-VN" sz="2000" smtClean="0">
                <a:latin typeface="Times New Roman" panose="02020603050405020304" pitchFamily="18" charset="0"/>
                <a:cs typeface="Times New Roman" panose="02020603050405020304" pitchFamily="18" charset="0"/>
              </a:rPr>
              <a:t>, </a:t>
            </a:r>
            <a:r>
              <a:rPr lang="en-US" sz="2000" smtClean="0">
                <a:latin typeface="Times New Roman" panose="02020603050405020304" pitchFamily="18" charset="0"/>
                <a:cs typeface="Times New Roman" panose="02020603050405020304" pitchFamily="18" charset="0"/>
              </a:rPr>
              <a:t>là một </a:t>
            </a:r>
            <a:r>
              <a:rPr lang="vi-VN" sz="2000" smtClean="0">
                <a:latin typeface="Times New Roman" panose="02020603050405020304" pitchFamily="18" charset="0"/>
                <a:cs typeface="Times New Roman" panose="02020603050405020304" pitchFamily="18" charset="0"/>
              </a:rPr>
              <a:t>hình </a:t>
            </a:r>
            <a:r>
              <a:rPr lang="vi-VN" sz="2000">
                <a:latin typeface="Times New Roman" panose="02020603050405020304" pitchFamily="18" charset="0"/>
                <a:cs typeface="Times New Roman" panose="02020603050405020304" pitchFamily="18" charset="0"/>
              </a:rPr>
              <a:t>phạt, </a:t>
            </a:r>
            <a:r>
              <a:rPr lang="en-US" sz="2000" smtClean="0">
                <a:latin typeface="Times New Roman" panose="02020603050405020304" pitchFamily="18" charset="0"/>
                <a:cs typeface="Times New Roman" panose="02020603050405020304" pitchFamily="18" charset="0"/>
              </a:rPr>
              <a:t>buộc </a:t>
            </a:r>
            <a:r>
              <a:rPr lang="vi-VN" sz="2000" smtClean="0">
                <a:latin typeface="Times New Roman" panose="02020603050405020304" pitchFamily="18" charset="0"/>
                <a:cs typeface="Times New Roman" panose="02020603050405020304" pitchFamily="18" charset="0"/>
              </a:rPr>
              <a:t>tuân </a:t>
            </a:r>
            <a:r>
              <a:rPr lang="vi-VN" sz="2000">
                <a:latin typeface="Times New Roman" panose="02020603050405020304" pitchFamily="18" charset="0"/>
                <a:cs typeface="Times New Roman" panose="02020603050405020304" pitchFamily="18" charset="0"/>
              </a:rPr>
              <a:t>thủ</a:t>
            </a:r>
            <a:endParaRPr lang="fr-FR" sz="2000" dirty="0">
              <a:latin typeface="Times New Roman" panose="02020603050405020304" pitchFamily="18" charset="0"/>
              <a:cs typeface="Times New Roman" panose="02020603050405020304" pitchFamily="18" charset="0"/>
            </a:endParaRPr>
          </a:p>
        </p:txBody>
      </p:sp>
      <p:sp>
        <p:nvSpPr>
          <p:cNvPr id="8" name="Espace réservé du texte 7"/>
          <p:cNvSpPr>
            <a:spLocks noGrp="1"/>
          </p:cNvSpPr>
          <p:nvPr>
            <p:ph type="body" sz="quarter" idx="3"/>
          </p:nvPr>
        </p:nvSpPr>
        <p:spPr/>
        <p:txBody>
          <a:bodyPr/>
          <a:lstStyle/>
          <a:p>
            <a:r>
              <a:rPr lang="en-US" smtClean="0">
                <a:latin typeface="Times New Roman" panose="02020603050405020304" pitchFamily="18" charset="0"/>
                <a:cs typeface="Times New Roman" panose="02020603050405020304" pitchFamily="18" charset="0"/>
              </a:rPr>
              <a:t>Đề xuất chỉ thị</a:t>
            </a:r>
            <a:endParaRPr lang="fr-FR" dirty="0">
              <a:latin typeface="Times New Roman" panose="02020603050405020304" pitchFamily="18" charset="0"/>
              <a:cs typeface="Times New Roman" panose="02020603050405020304" pitchFamily="18" charset="0"/>
            </a:endParaRPr>
          </a:p>
        </p:txBody>
      </p:sp>
      <p:sp>
        <p:nvSpPr>
          <p:cNvPr id="9" name="Espace réservé du contenu 8"/>
          <p:cNvSpPr>
            <a:spLocks noGrp="1"/>
          </p:cNvSpPr>
          <p:nvPr>
            <p:ph sz="quarter" idx="4"/>
          </p:nvPr>
        </p:nvSpPr>
        <p:spPr/>
        <p:txBody>
          <a:bodyPr/>
          <a:lstStyle/>
          <a:p>
            <a:r>
              <a:rPr lang="vi-VN" sz="2000" b="1">
                <a:latin typeface="Times New Roman" panose="02020603050405020304" pitchFamily="18" charset="0"/>
                <a:cs typeface="Times New Roman" panose="02020603050405020304" pitchFamily="18" charset="0"/>
              </a:rPr>
              <a:t>Thành lập cơ quan giám sát</a:t>
            </a:r>
            <a:r>
              <a:rPr lang="fr-FR" sz="2000" b="1" smtClean="0">
                <a:latin typeface="Times New Roman" panose="02020603050405020304" pitchFamily="18" charset="0"/>
                <a:cs typeface="Times New Roman" panose="02020603050405020304" pitchFamily="18" charset="0"/>
              </a:rPr>
              <a:t> </a:t>
            </a:r>
            <a:endParaRPr lang="fr-FR" sz="2000" b="1" dirty="0" smtClean="0">
              <a:latin typeface="Times New Roman" panose="02020603050405020304" pitchFamily="18" charset="0"/>
              <a:cs typeface="Times New Roman" panose="02020603050405020304" pitchFamily="18" charset="0"/>
            </a:endParaRPr>
          </a:p>
          <a:p>
            <a:r>
              <a:rPr lang="fr-FR" sz="2000" smtClean="0">
                <a:latin typeface="Times New Roman" panose="02020603050405020304" pitchFamily="18" charset="0"/>
                <a:cs typeface="Times New Roman" panose="02020603050405020304" pitchFamily="18" charset="0"/>
              </a:rPr>
              <a:t>Yêu cầu cung cấp </a:t>
            </a:r>
            <a:r>
              <a:rPr lang="fr-FR" sz="2000">
                <a:latin typeface="Times New Roman" panose="02020603050405020304" pitchFamily="18" charset="0"/>
                <a:cs typeface="Times New Roman" panose="02020603050405020304" pitchFamily="18" charset="0"/>
              </a:rPr>
              <a:t>thông </a:t>
            </a:r>
            <a:r>
              <a:rPr lang="fr-FR" sz="2000" smtClean="0">
                <a:latin typeface="Times New Roman" panose="02020603050405020304" pitchFamily="18" charset="0"/>
                <a:cs typeface="Times New Roman" panose="02020603050405020304" pitchFamily="18" charset="0"/>
              </a:rPr>
              <a:t>tin</a:t>
            </a:r>
          </a:p>
          <a:p>
            <a:r>
              <a:rPr lang="fr-FR" sz="2000" smtClean="0">
                <a:latin typeface="Times New Roman" panose="02020603050405020304" pitchFamily="18" charset="0"/>
                <a:cs typeface="Times New Roman" panose="02020603050405020304" pitchFamily="18" charset="0"/>
              </a:rPr>
              <a:t>Tiến hành các </a:t>
            </a:r>
            <a:r>
              <a:rPr lang="fr-FR" sz="2000">
                <a:latin typeface="Times New Roman" panose="02020603050405020304" pitchFamily="18" charset="0"/>
                <a:cs typeface="Times New Roman" panose="02020603050405020304" pitchFamily="18" charset="0"/>
              </a:rPr>
              <a:t>cuộc điều tra </a:t>
            </a:r>
            <a:endParaRPr lang="fr-FR" sz="2000" smtClean="0">
              <a:latin typeface="Times New Roman" panose="02020603050405020304" pitchFamily="18" charset="0"/>
              <a:cs typeface="Times New Roman" panose="02020603050405020304" pitchFamily="18" charset="0"/>
            </a:endParaRPr>
          </a:p>
          <a:p>
            <a:r>
              <a:rPr lang="fr-FR" sz="2000" smtClean="0">
                <a:latin typeface="Times New Roman" panose="02020603050405020304" pitchFamily="18" charset="0"/>
                <a:cs typeface="Times New Roman" panose="02020603050405020304" pitchFamily="18" charset="0"/>
              </a:rPr>
              <a:t>Ra </a:t>
            </a:r>
            <a:r>
              <a:rPr lang="fr-FR" sz="2000">
                <a:latin typeface="Times New Roman" panose="02020603050405020304" pitchFamily="18" charset="0"/>
                <a:cs typeface="Times New Roman" panose="02020603050405020304" pitchFamily="18" charset="0"/>
              </a:rPr>
              <a:t>lệnh hành động khắc </a:t>
            </a:r>
            <a:r>
              <a:rPr lang="fr-FR" sz="2000" smtClean="0">
                <a:latin typeface="Times New Roman" panose="02020603050405020304" pitchFamily="18" charset="0"/>
                <a:cs typeface="Times New Roman" panose="02020603050405020304" pitchFamily="18" charset="0"/>
              </a:rPr>
              <a:t>phục</a:t>
            </a:r>
          </a:p>
          <a:p>
            <a:r>
              <a:rPr lang="fr-FR" sz="2000">
                <a:latin typeface="Times New Roman" panose="02020603050405020304" pitchFamily="18" charset="0"/>
                <a:cs typeface="Times New Roman" panose="02020603050405020304" pitchFamily="18" charset="0"/>
              </a:rPr>
              <a:t>Ra lệnh đình chỉ hành vi phạm </a:t>
            </a:r>
            <a:r>
              <a:rPr lang="fr-FR" sz="2000" smtClean="0">
                <a:latin typeface="Times New Roman" panose="02020603050405020304" pitchFamily="18" charset="0"/>
                <a:cs typeface="Times New Roman" panose="02020603050405020304" pitchFamily="18" charset="0"/>
              </a:rPr>
              <a:t>tội</a:t>
            </a:r>
          </a:p>
          <a:p>
            <a:r>
              <a:rPr lang="fr-FR" sz="2000" smtClean="0">
                <a:latin typeface="Times New Roman" panose="02020603050405020304" pitchFamily="18" charset="0"/>
                <a:cs typeface="Times New Roman" panose="02020603050405020304" pitchFamily="18" charset="0"/>
              </a:rPr>
              <a:t>Áp </a:t>
            </a:r>
            <a:r>
              <a:rPr lang="fr-FR" sz="2000">
                <a:latin typeface="Times New Roman" panose="02020603050405020304" pitchFamily="18" charset="0"/>
                <a:cs typeface="Times New Roman" panose="02020603050405020304" pitchFamily="18" charset="0"/>
              </a:rPr>
              <a:t>đặt </a:t>
            </a:r>
            <a:r>
              <a:rPr lang="fr-FR" sz="2000" smtClean="0">
                <a:latin typeface="Times New Roman" panose="02020603050405020304" pitchFamily="18" charset="0"/>
                <a:cs typeface="Times New Roman" panose="02020603050405020304" pitchFamily="18" charset="0"/>
              </a:rPr>
              <a:t>chế tài tài chính</a:t>
            </a:r>
          </a:p>
          <a:p>
            <a:r>
              <a:rPr lang="fr-FR" sz="2000" smtClean="0">
                <a:latin typeface="Times New Roman" panose="02020603050405020304" pitchFamily="18" charset="0"/>
                <a:cs typeface="Times New Roman" panose="02020603050405020304" pitchFamily="18" charset="0"/>
              </a:rPr>
              <a:t>Áp </a:t>
            </a:r>
            <a:r>
              <a:rPr lang="fr-FR" sz="2000">
                <a:latin typeface="Times New Roman" panose="02020603050405020304" pitchFamily="18" charset="0"/>
                <a:cs typeface="Times New Roman" panose="02020603050405020304" pitchFamily="18" charset="0"/>
              </a:rPr>
              <a:t>dụng các biện pháp tạm thời</a:t>
            </a:r>
            <a:endParaRPr lang="fr-FR" sz="2000" b="1" dirty="0" smtClean="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p:txBody>
      </p:sp>
      <p:sp>
        <p:nvSpPr>
          <p:cNvPr id="4" name="Espace réservé du pied de page 3"/>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144599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a:latin typeface="Times New Roman" panose="02020603050405020304" pitchFamily="18" charset="0"/>
                <a:cs typeface="Times New Roman" panose="02020603050405020304" pitchFamily="18" charset="0"/>
              </a:rPr>
              <a:t>Các chế tài </a:t>
            </a:r>
            <a:r>
              <a:rPr lang="fr-FR" b="1" smtClean="0">
                <a:latin typeface="Times New Roman" panose="02020603050405020304" pitchFamily="18" charset="0"/>
                <a:cs typeface="Times New Roman" panose="02020603050405020304" pitchFamily="18" charset="0"/>
              </a:rPr>
              <a:t>đối </a:t>
            </a:r>
            <a:r>
              <a:rPr lang="fr-FR" b="1">
                <a:latin typeface="Times New Roman" panose="02020603050405020304" pitchFamily="18" charset="0"/>
                <a:cs typeface="Times New Roman" panose="02020603050405020304" pitchFamily="18" charset="0"/>
              </a:rPr>
              <a:t>với việc không tuân thủ nghĩa vụ cảnh giác</a:t>
            </a:r>
            <a:endParaRPr lang="fr-FR" dirty="0"/>
          </a:p>
        </p:txBody>
      </p:sp>
      <p:sp>
        <p:nvSpPr>
          <p:cNvPr id="3" name="Espace réservé du texte 2"/>
          <p:cNvSpPr>
            <a:spLocks noGrp="1"/>
          </p:cNvSpPr>
          <p:nvPr>
            <p:ph type="body" idx="1"/>
          </p:nvPr>
        </p:nvSpPr>
        <p:spPr/>
        <p:txBody>
          <a:bodyPr/>
          <a:lstStyle/>
          <a:p>
            <a:r>
              <a:rPr lang="fr-FR" smtClean="0">
                <a:latin typeface="Times New Roman" panose="02020603050405020304" pitchFamily="18" charset="0"/>
                <a:cs typeface="Times New Roman" panose="02020603050405020304" pitchFamily="18" charset="0"/>
              </a:rPr>
              <a:t>Pháp luật Pháp</a:t>
            </a:r>
            <a:endParaRPr lang="fr-FR" dirty="0">
              <a:latin typeface="Times New Roman" panose="02020603050405020304" pitchFamily="18" charset="0"/>
              <a:cs typeface="Times New Roman" panose="02020603050405020304" pitchFamily="18" charset="0"/>
            </a:endParaRPr>
          </a:p>
        </p:txBody>
      </p:sp>
      <p:sp>
        <p:nvSpPr>
          <p:cNvPr id="4" name="Espace réservé du contenu 3"/>
          <p:cNvSpPr>
            <a:spLocks noGrp="1"/>
          </p:cNvSpPr>
          <p:nvPr>
            <p:ph sz="half" idx="2"/>
          </p:nvPr>
        </p:nvSpPr>
        <p:spPr/>
        <p:txBody>
          <a:bodyPr>
            <a:normAutofit/>
          </a:bodyPr>
          <a:lstStyle/>
          <a:p>
            <a:pPr algn="ctr"/>
            <a:r>
              <a:rPr lang="fr-FR" sz="2000" b="1" smtClean="0">
                <a:latin typeface="Times New Roman" panose="02020603050405020304" pitchFamily="18" charset="0"/>
                <a:cs typeface="Times New Roman" panose="02020603050405020304" pitchFamily="18" charset="0"/>
              </a:rPr>
              <a:t>Trách nhiệm </a:t>
            </a:r>
            <a:endParaRPr lang="fr-FR" sz="2000" b="1" dirty="0" smtClean="0">
              <a:latin typeface="Times New Roman" panose="02020603050405020304" pitchFamily="18" charset="0"/>
              <a:cs typeface="Times New Roman" panose="02020603050405020304" pitchFamily="18" charset="0"/>
            </a:endParaRPr>
          </a:p>
          <a:p>
            <a:r>
              <a:rPr lang="fr-FR" sz="2000" smtClean="0">
                <a:latin typeface="Times New Roman" panose="02020603050405020304" pitchFamily="18" charset="0"/>
                <a:cs typeface="Times New Roman" panose="02020603050405020304" pitchFamily="18" charset="0"/>
              </a:rPr>
              <a:t>Các điều </a:t>
            </a:r>
            <a:r>
              <a:rPr lang="fr-FR" sz="2000">
                <a:latin typeface="Times New Roman" panose="02020603050405020304" pitchFamily="18" charset="0"/>
                <a:cs typeface="Times New Roman" panose="02020603050405020304" pitchFamily="18" charset="0"/>
              </a:rPr>
              <a:t>kiện </a:t>
            </a:r>
            <a:r>
              <a:rPr lang="fr-FR" sz="2000" smtClean="0">
                <a:latin typeface="Times New Roman" panose="02020603050405020304" pitchFamily="18" charset="0"/>
                <a:cs typeface="Times New Roman" panose="02020603050405020304" pitchFamily="18" charset="0"/>
              </a:rPr>
              <a:t>của thông </a:t>
            </a:r>
            <a:r>
              <a:rPr lang="fr-FR" sz="2000">
                <a:latin typeface="Times New Roman" panose="02020603050405020304" pitchFamily="18" charset="0"/>
                <a:cs typeface="Times New Roman" panose="02020603050405020304" pitchFamily="18" charset="0"/>
              </a:rPr>
              <a:t>luật</a:t>
            </a:r>
            <a:r>
              <a:rPr lang="fr-FR" sz="2000" smtClean="0">
                <a:latin typeface="Times New Roman" panose="02020603050405020304" pitchFamily="18" charset="0"/>
                <a:cs typeface="Times New Roman" panose="02020603050405020304" pitchFamily="18" charset="0"/>
              </a:rPr>
              <a:t>:</a:t>
            </a:r>
          </a:p>
          <a:p>
            <a:r>
              <a:rPr lang="fr-FR" sz="2000" smtClean="0">
                <a:latin typeface="Times New Roman" panose="02020603050405020304" pitchFamily="18" charset="0"/>
                <a:cs typeface="Times New Roman" panose="02020603050405020304" pitchFamily="18" charset="0"/>
              </a:rPr>
              <a:t>Vi </a:t>
            </a:r>
            <a:r>
              <a:rPr lang="fr-FR" sz="2000">
                <a:latin typeface="Times New Roman" panose="02020603050405020304" pitchFamily="18" charset="0"/>
                <a:cs typeface="Times New Roman" panose="02020603050405020304" pitchFamily="18" charset="0"/>
              </a:rPr>
              <a:t>phạm các nghĩa vụ liên quan đến nghĩa vụ cảnh </a:t>
            </a:r>
            <a:r>
              <a:rPr lang="fr-FR" sz="2000" smtClean="0">
                <a:latin typeface="Times New Roman" panose="02020603050405020304" pitchFamily="18" charset="0"/>
                <a:cs typeface="Times New Roman" panose="02020603050405020304" pitchFamily="18" charset="0"/>
              </a:rPr>
              <a:t>giác</a:t>
            </a:r>
          </a:p>
          <a:p>
            <a:r>
              <a:rPr lang="en-US" sz="2000" smtClean="0">
                <a:latin typeface="Times New Roman" panose="02020603050405020304" pitchFamily="18" charset="0"/>
                <a:cs typeface="Times New Roman" panose="02020603050405020304" pitchFamily="18" charset="0"/>
              </a:rPr>
              <a:t>Trách nhiệm </a:t>
            </a:r>
            <a:r>
              <a:rPr lang="vi-VN" sz="2000" smtClean="0">
                <a:latin typeface="Times New Roman" panose="02020603050405020304" pitchFamily="18" charset="0"/>
                <a:cs typeface="Times New Roman" panose="02020603050405020304" pitchFamily="18" charset="0"/>
              </a:rPr>
              <a:t>sửa </a:t>
            </a:r>
            <a:r>
              <a:rPr lang="vi-VN" sz="2000">
                <a:latin typeface="Times New Roman" panose="02020603050405020304" pitchFamily="18" charset="0"/>
                <a:cs typeface="Times New Roman" panose="02020603050405020304" pitchFamily="18" charset="0"/>
              </a:rPr>
              <a:t>chữa những thiệt hại mà lẽ ra việc thực hiện các nghĩa vụ này có thể </a:t>
            </a:r>
            <a:r>
              <a:rPr lang="en-US" sz="2000" smtClean="0">
                <a:latin typeface="Times New Roman" panose="02020603050405020304" pitchFamily="18" charset="0"/>
                <a:cs typeface="Times New Roman" panose="02020603050405020304" pitchFamily="18" charset="0"/>
              </a:rPr>
              <a:t>giúp </a:t>
            </a:r>
            <a:r>
              <a:rPr lang="vi-VN" sz="2000" smtClean="0">
                <a:latin typeface="Times New Roman" panose="02020603050405020304" pitchFamily="18" charset="0"/>
                <a:cs typeface="Times New Roman" panose="02020603050405020304" pitchFamily="18" charset="0"/>
              </a:rPr>
              <a:t>tránh được</a:t>
            </a:r>
            <a:endParaRPr lang="en-US" sz="2000" smtClean="0">
              <a:latin typeface="Times New Roman" panose="02020603050405020304" pitchFamily="18" charset="0"/>
              <a:cs typeface="Times New Roman" panose="02020603050405020304" pitchFamily="18" charset="0"/>
            </a:endParaRPr>
          </a:p>
          <a:p>
            <a:r>
              <a:rPr lang="vi-VN" sz="2000" smtClean="0">
                <a:latin typeface="Times New Roman" panose="02020603050405020304" pitchFamily="18" charset="0"/>
                <a:cs typeface="Times New Roman" panose="02020603050405020304" pitchFamily="18" charset="0"/>
              </a:rPr>
              <a:t>Thẩm </a:t>
            </a:r>
            <a:r>
              <a:rPr lang="vi-VN" sz="2000">
                <a:latin typeface="Times New Roman" panose="02020603050405020304" pitchFamily="18" charset="0"/>
                <a:cs typeface="Times New Roman" panose="02020603050405020304" pitchFamily="18" charset="0"/>
              </a:rPr>
              <a:t>quyền: Tòa án Paris</a:t>
            </a:r>
            <a:endParaRPr lang="fr-FR" sz="2000" dirty="0">
              <a:latin typeface="Times New Roman" panose="02020603050405020304" pitchFamily="18" charset="0"/>
              <a:cs typeface="Times New Roman" panose="02020603050405020304" pitchFamily="18" charset="0"/>
            </a:endParaRPr>
          </a:p>
        </p:txBody>
      </p:sp>
      <p:sp>
        <p:nvSpPr>
          <p:cNvPr id="5" name="Espace réservé du texte 4"/>
          <p:cNvSpPr>
            <a:spLocks noGrp="1"/>
          </p:cNvSpPr>
          <p:nvPr>
            <p:ph type="body" sz="quarter" idx="3"/>
          </p:nvPr>
        </p:nvSpPr>
        <p:spPr/>
        <p:txBody>
          <a:bodyPr/>
          <a:lstStyle/>
          <a:p>
            <a:r>
              <a:rPr lang="en-US" smtClean="0">
                <a:latin typeface="Times New Roman" panose="02020603050405020304" pitchFamily="18" charset="0"/>
                <a:cs typeface="Times New Roman" panose="02020603050405020304" pitchFamily="18" charset="0"/>
              </a:rPr>
              <a:t>Đề xuất chỉ thị</a:t>
            </a:r>
            <a:endParaRPr lang="fr-FR" dirty="0">
              <a:latin typeface="Times New Roman" panose="02020603050405020304" pitchFamily="18" charset="0"/>
              <a:cs typeface="Times New Roman" panose="02020603050405020304" pitchFamily="18" charset="0"/>
            </a:endParaRPr>
          </a:p>
        </p:txBody>
      </p:sp>
      <p:sp>
        <p:nvSpPr>
          <p:cNvPr id="6" name="Espace réservé du contenu 5"/>
          <p:cNvSpPr>
            <a:spLocks noGrp="1"/>
          </p:cNvSpPr>
          <p:nvPr>
            <p:ph sz="quarter" idx="4"/>
          </p:nvPr>
        </p:nvSpPr>
        <p:spPr/>
        <p:txBody>
          <a:bodyPr>
            <a:normAutofit/>
          </a:bodyPr>
          <a:lstStyle/>
          <a:p>
            <a:pPr algn="ctr"/>
            <a:r>
              <a:rPr lang="fr-FR" sz="2000" b="1" smtClean="0">
                <a:latin typeface="Times New Roman" panose="02020603050405020304" pitchFamily="18" charset="0"/>
                <a:cs typeface="Times New Roman" panose="02020603050405020304" pitchFamily="18" charset="0"/>
              </a:rPr>
              <a:t>Trách nhiệm </a:t>
            </a:r>
            <a:endParaRPr lang="fr-FR" sz="2000" b="1" dirty="0" smtClean="0">
              <a:latin typeface="Times New Roman" panose="02020603050405020304" pitchFamily="18" charset="0"/>
              <a:cs typeface="Times New Roman" panose="02020603050405020304" pitchFamily="18" charset="0"/>
            </a:endParaRPr>
          </a:p>
          <a:p>
            <a:pPr algn="just"/>
            <a:r>
              <a:rPr lang="fr-FR" sz="2000">
                <a:latin typeface="Times New Roman" panose="02020603050405020304" pitchFamily="18" charset="0"/>
                <a:cs typeface="Times New Roman" panose="02020603050405020304" pitchFamily="18" charset="0"/>
              </a:rPr>
              <a:t>Thất bại liên quan đến việc ngăn chặn các tác động tiêu cực tiềm ẩn và loại bỏ các tác động tiêu cực thực </a:t>
            </a:r>
            <a:r>
              <a:rPr lang="fr-FR" sz="2000" smtClean="0">
                <a:latin typeface="Times New Roman" panose="02020603050405020304" pitchFamily="18" charset="0"/>
                <a:cs typeface="Times New Roman" panose="02020603050405020304" pitchFamily="18" charset="0"/>
              </a:rPr>
              <a:t>tế</a:t>
            </a:r>
          </a:p>
          <a:p>
            <a:pPr algn="just"/>
            <a:r>
              <a:rPr lang="vi-VN" sz="2000">
                <a:latin typeface="Times New Roman" panose="02020603050405020304" pitchFamily="18" charset="0"/>
                <a:cs typeface="Times New Roman" panose="02020603050405020304" pitchFamily="18" charset="0"/>
              </a:rPr>
              <a:t>do hành vi vi phạm này, một tác động bất lợi lẽ ra phải được xác định, tránh, giảm nhẹ, loại bỏ hoặc giảm thiểu bằng các biện pháp thích hợp đã xảy ra và dẫn đến thiệt hại</a:t>
            </a:r>
            <a:endParaRPr lang="fr-FR" sz="2000" dirty="0" smtClean="0">
              <a:latin typeface="Times New Roman" panose="02020603050405020304" pitchFamily="18" charset="0"/>
              <a:cs typeface="Times New Roman" panose="02020603050405020304" pitchFamily="18" charset="0"/>
            </a:endParaRPr>
          </a:p>
        </p:txBody>
      </p:sp>
      <p:sp>
        <p:nvSpPr>
          <p:cNvPr id="7" name="Espace réservé du pied de page 6"/>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3887413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a:latin typeface="Times New Roman" panose="02020603050405020304" pitchFamily="18" charset="0"/>
                <a:cs typeface="Times New Roman" panose="02020603050405020304" pitchFamily="18" charset="0"/>
              </a:rPr>
              <a:t>Các chế tài đối với việc không tuân thủ nghĩa vụ cảnh giác</a:t>
            </a:r>
            <a:endParaRPr lang="fr-FR" dirty="0"/>
          </a:p>
        </p:txBody>
      </p:sp>
      <p:sp>
        <p:nvSpPr>
          <p:cNvPr id="3" name="Espace réservé du texte 2"/>
          <p:cNvSpPr>
            <a:spLocks noGrp="1"/>
          </p:cNvSpPr>
          <p:nvPr>
            <p:ph type="body" idx="1"/>
          </p:nvPr>
        </p:nvSpPr>
        <p:spPr/>
        <p:txBody>
          <a:bodyPr/>
          <a:lstStyle/>
          <a:p>
            <a:r>
              <a:rPr lang="fr-FR">
                <a:latin typeface="Times New Roman" panose="02020603050405020304" pitchFamily="18" charset="0"/>
                <a:cs typeface="Times New Roman" panose="02020603050405020304" pitchFamily="18" charset="0"/>
              </a:rPr>
              <a:t>Pháp luật Pháp</a:t>
            </a:r>
            <a:endParaRPr lang="fr-FR" dirty="0">
              <a:latin typeface="Times New Roman" panose="02020603050405020304" pitchFamily="18" charset="0"/>
              <a:cs typeface="Times New Roman" panose="02020603050405020304" pitchFamily="18" charset="0"/>
            </a:endParaRPr>
          </a:p>
        </p:txBody>
      </p:sp>
      <p:sp>
        <p:nvSpPr>
          <p:cNvPr id="4" name="Espace réservé du contenu 3"/>
          <p:cNvSpPr>
            <a:spLocks noGrp="1"/>
          </p:cNvSpPr>
          <p:nvPr>
            <p:ph sz="half" idx="2"/>
          </p:nvPr>
        </p:nvSpPr>
        <p:spPr/>
        <p:txBody>
          <a:bodyPr>
            <a:normAutofit/>
          </a:bodyPr>
          <a:lstStyle/>
          <a:p>
            <a:pPr algn="ctr"/>
            <a:r>
              <a:rPr lang="fr-FR" sz="2000" b="1">
                <a:latin typeface="Times New Roman" panose="02020603050405020304" pitchFamily="18" charset="0"/>
                <a:cs typeface="Times New Roman" panose="02020603050405020304" pitchFamily="18" charset="0"/>
              </a:rPr>
              <a:t>Trách nhiệm </a:t>
            </a:r>
            <a:endParaRPr lang="fr-FR" sz="2000" b="1" dirty="0" smtClean="0">
              <a:latin typeface="Times New Roman" panose="02020603050405020304" pitchFamily="18" charset="0"/>
              <a:cs typeface="Times New Roman" panose="02020603050405020304" pitchFamily="18" charset="0"/>
            </a:endParaRPr>
          </a:p>
          <a:p>
            <a:r>
              <a:rPr lang="fr-FR" sz="2000" smtClean="0">
                <a:latin typeface="Times New Roman" panose="02020603050405020304" pitchFamily="18" charset="0"/>
                <a:cs typeface="Times New Roman" panose="02020603050405020304" pitchFamily="18" charset="0"/>
              </a:rPr>
              <a:t>Thông luật </a:t>
            </a:r>
            <a:endParaRPr lang="fr-FR" sz="2000" dirty="0">
              <a:latin typeface="Times New Roman" panose="02020603050405020304" pitchFamily="18" charset="0"/>
              <a:cs typeface="Times New Roman" panose="02020603050405020304" pitchFamily="18" charset="0"/>
            </a:endParaRPr>
          </a:p>
          <a:p>
            <a:r>
              <a:rPr lang="fr-FR" sz="2000" smtClean="0">
                <a:latin typeface="Times New Roman" panose="02020603050405020304" pitchFamily="18" charset="0"/>
                <a:cs typeface="Times New Roman" panose="02020603050405020304" pitchFamily="18" charset="0"/>
              </a:rPr>
              <a:t>Không chịu trách nhiệm về vi phạm của người khác  </a:t>
            </a:r>
            <a:endParaRPr lang="fr-FR" sz="2000" dirty="0">
              <a:latin typeface="Times New Roman" panose="02020603050405020304" pitchFamily="18" charset="0"/>
              <a:cs typeface="Times New Roman" panose="02020603050405020304" pitchFamily="18" charset="0"/>
            </a:endParaRPr>
          </a:p>
        </p:txBody>
      </p:sp>
      <p:sp>
        <p:nvSpPr>
          <p:cNvPr id="5" name="Espace réservé du texte 4"/>
          <p:cNvSpPr>
            <a:spLocks noGrp="1"/>
          </p:cNvSpPr>
          <p:nvPr>
            <p:ph type="body" sz="quarter" idx="3"/>
          </p:nvPr>
        </p:nvSpPr>
        <p:spPr/>
        <p:txBody>
          <a:bodyPr/>
          <a:lstStyle/>
          <a:p>
            <a:r>
              <a:rPr lang="en-US">
                <a:latin typeface="Times New Roman" panose="02020603050405020304" pitchFamily="18" charset="0"/>
                <a:cs typeface="Times New Roman" panose="02020603050405020304" pitchFamily="18" charset="0"/>
              </a:rPr>
              <a:t>Đề xuất </a:t>
            </a:r>
            <a:r>
              <a:rPr lang="en-US" smtClean="0">
                <a:latin typeface="Times New Roman" panose="02020603050405020304" pitchFamily="18" charset="0"/>
                <a:cs typeface="Times New Roman" panose="02020603050405020304" pitchFamily="18" charset="0"/>
              </a:rPr>
              <a:t>chỉ </a:t>
            </a:r>
            <a:r>
              <a:rPr lang="en-US">
                <a:latin typeface="Times New Roman" panose="02020603050405020304" pitchFamily="18" charset="0"/>
                <a:cs typeface="Times New Roman" panose="02020603050405020304" pitchFamily="18" charset="0"/>
              </a:rPr>
              <a:t>thị</a:t>
            </a:r>
            <a:endParaRPr lang="fr-FR" dirty="0">
              <a:latin typeface="Times New Roman" panose="02020603050405020304" pitchFamily="18" charset="0"/>
              <a:cs typeface="Times New Roman" panose="02020603050405020304" pitchFamily="18" charset="0"/>
            </a:endParaRPr>
          </a:p>
        </p:txBody>
      </p:sp>
      <p:sp>
        <p:nvSpPr>
          <p:cNvPr id="6" name="Espace réservé du contenu 5"/>
          <p:cNvSpPr>
            <a:spLocks noGrp="1"/>
          </p:cNvSpPr>
          <p:nvPr>
            <p:ph sz="quarter" idx="4"/>
          </p:nvPr>
        </p:nvSpPr>
        <p:spPr/>
        <p:txBody>
          <a:bodyPr>
            <a:normAutofit/>
          </a:bodyPr>
          <a:lstStyle/>
          <a:p>
            <a:pPr algn="ctr"/>
            <a:r>
              <a:rPr lang="fr-FR" sz="2000" b="1">
                <a:latin typeface="Times New Roman" panose="02020603050405020304" pitchFamily="18" charset="0"/>
                <a:cs typeface="Times New Roman" panose="02020603050405020304" pitchFamily="18" charset="0"/>
              </a:rPr>
              <a:t>Trách nhiệm </a:t>
            </a:r>
            <a:endParaRPr lang="fr-FR" sz="2000" b="1" dirty="0" smtClean="0">
              <a:latin typeface="Times New Roman" panose="02020603050405020304" pitchFamily="18" charset="0"/>
              <a:cs typeface="Times New Roman" panose="02020603050405020304" pitchFamily="18" charset="0"/>
            </a:endParaRPr>
          </a:p>
          <a:p>
            <a:r>
              <a:rPr lang="vi-VN" sz="2000">
                <a:latin typeface="Times New Roman" panose="02020603050405020304" pitchFamily="18" charset="0"/>
                <a:cs typeface="Times New Roman" panose="02020603050405020304" pitchFamily="18" charset="0"/>
              </a:rPr>
              <a:t>Tác động tiêu cực do hoạt động của một đối tác gián tiếp (mối quan hệ kinh doanh được thiết lập </a:t>
            </a:r>
            <a:r>
              <a:rPr lang="en-US" sz="2000" smtClean="0">
                <a:latin typeface="Times New Roman" panose="02020603050405020304" pitchFamily="18" charset="0"/>
                <a:cs typeface="Times New Roman" panose="02020603050405020304" pitchFamily="18" charset="0"/>
              </a:rPr>
              <a:t>rõ ràng</a:t>
            </a:r>
            <a:r>
              <a:rPr lang="vi-VN" sz="2000" smtClean="0">
                <a:latin typeface="Times New Roman" panose="02020603050405020304" pitchFamily="18" charset="0"/>
                <a:cs typeface="Times New Roman" panose="02020603050405020304" pitchFamily="18" charset="0"/>
              </a:rPr>
              <a:t>)</a:t>
            </a:r>
            <a:endParaRPr lang="en-US" sz="2000" smtClean="0">
              <a:latin typeface="Times New Roman" panose="02020603050405020304" pitchFamily="18" charset="0"/>
              <a:cs typeface="Times New Roman" panose="02020603050405020304" pitchFamily="18" charset="0"/>
            </a:endParaRPr>
          </a:p>
          <a:p>
            <a:r>
              <a:rPr lang="en-US" sz="2000" smtClean="0">
                <a:latin typeface="Times New Roman" panose="02020603050405020304" pitchFamily="18" charset="0"/>
                <a:cs typeface="Times New Roman" panose="02020603050405020304" pitchFamily="18" charset="0"/>
              </a:rPr>
              <a:t>Doanh nghiệp </a:t>
            </a:r>
            <a:r>
              <a:rPr lang="vi-VN" sz="2000" smtClean="0">
                <a:latin typeface="Times New Roman" panose="02020603050405020304" pitchFamily="18" charset="0"/>
                <a:cs typeface="Times New Roman" panose="02020603050405020304" pitchFamily="18" charset="0"/>
              </a:rPr>
              <a:t>không </a:t>
            </a:r>
            <a:r>
              <a:rPr lang="vi-VN" sz="2000">
                <a:latin typeface="Times New Roman" panose="02020603050405020304" pitchFamily="18" charset="0"/>
                <a:cs typeface="Times New Roman" panose="02020603050405020304" pitchFamily="18" charset="0"/>
              </a:rPr>
              <a:t>phải chịu trách nhiệm nếu các biện pháp thích hợp đã được thực </a:t>
            </a:r>
            <a:r>
              <a:rPr lang="vi-VN" sz="2000" smtClean="0">
                <a:latin typeface="Times New Roman" panose="02020603050405020304" pitchFamily="18" charset="0"/>
                <a:cs typeface="Times New Roman" panose="02020603050405020304" pitchFamily="18" charset="0"/>
              </a:rPr>
              <a:t>hiện</a:t>
            </a:r>
            <a:endParaRPr lang="en-US" sz="2000" smtClean="0">
              <a:latin typeface="Times New Roman" panose="02020603050405020304" pitchFamily="18" charset="0"/>
              <a:cs typeface="Times New Roman" panose="02020603050405020304" pitchFamily="18" charset="0"/>
            </a:endParaRPr>
          </a:p>
          <a:p>
            <a:r>
              <a:rPr lang="fr-FR" sz="2000">
                <a:latin typeface="Times New Roman" panose="02020603050405020304" pitchFamily="18" charset="0"/>
                <a:cs typeface="Times New Roman" panose="02020603050405020304" pitchFamily="18" charset="0"/>
              </a:rPr>
              <a:t>Trừ khi không </a:t>
            </a:r>
            <a:r>
              <a:rPr lang="fr-FR" sz="2000" smtClean="0">
                <a:latin typeface="Times New Roman" panose="02020603050405020304" pitchFamily="18" charset="0"/>
                <a:cs typeface="Times New Roman" panose="02020603050405020304" pitchFamily="18" charset="0"/>
              </a:rPr>
              <a:t>đủ lý lẽ hợp </a:t>
            </a:r>
            <a:r>
              <a:rPr lang="fr-FR" sz="2000">
                <a:latin typeface="Times New Roman" panose="02020603050405020304" pitchFamily="18" charset="0"/>
                <a:cs typeface="Times New Roman" panose="02020603050405020304" pitchFamily="18" charset="0"/>
              </a:rPr>
              <a:t>lý </a:t>
            </a:r>
            <a:endParaRPr lang="fr-FR" sz="2000" dirty="0">
              <a:latin typeface="Times New Roman" panose="02020603050405020304" pitchFamily="18" charset="0"/>
              <a:cs typeface="Times New Roman" panose="02020603050405020304" pitchFamily="18" charset="0"/>
            </a:endParaRPr>
          </a:p>
        </p:txBody>
      </p:sp>
      <p:sp>
        <p:nvSpPr>
          <p:cNvPr id="7" name="Espace réservé du pied de page 6"/>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1226727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a:latin typeface="Times New Roman" panose="02020603050405020304" pitchFamily="18" charset="0"/>
                <a:cs typeface="Times New Roman" panose="02020603050405020304" pitchFamily="18" charset="0"/>
              </a:rPr>
              <a:t>Các chế tài đối với việc không tuân thủ nghĩa vụ cảnh giác</a:t>
            </a:r>
            <a:endParaRPr lang="fr-FR" dirty="0"/>
          </a:p>
        </p:txBody>
      </p:sp>
      <p:sp>
        <p:nvSpPr>
          <p:cNvPr id="3" name="Espace réservé du texte 2"/>
          <p:cNvSpPr>
            <a:spLocks noGrp="1"/>
          </p:cNvSpPr>
          <p:nvPr>
            <p:ph type="body" idx="1"/>
          </p:nvPr>
        </p:nvSpPr>
        <p:spPr/>
        <p:txBody>
          <a:bodyPr/>
          <a:lstStyle/>
          <a:p>
            <a:r>
              <a:rPr lang="fr-FR">
                <a:latin typeface="Times New Roman" panose="02020603050405020304" pitchFamily="18" charset="0"/>
                <a:cs typeface="Times New Roman" panose="02020603050405020304" pitchFamily="18" charset="0"/>
              </a:rPr>
              <a:t>Pháp luật Pháp</a:t>
            </a:r>
            <a:endParaRPr lang="fr-FR" dirty="0">
              <a:latin typeface="Times New Roman" panose="02020603050405020304" pitchFamily="18" charset="0"/>
              <a:cs typeface="Times New Roman" panose="02020603050405020304" pitchFamily="18" charset="0"/>
            </a:endParaRPr>
          </a:p>
        </p:txBody>
      </p:sp>
      <p:sp>
        <p:nvSpPr>
          <p:cNvPr id="4" name="Espace réservé du contenu 3"/>
          <p:cNvSpPr>
            <a:spLocks noGrp="1"/>
          </p:cNvSpPr>
          <p:nvPr>
            <p:ph sz="half" idx="2"/>
          </p:nvPr>
        </p:nvSpPr>
        <p:spPr/>
        <p:txBody>
          <a:bodyPr/>
          <a:lstStyle/>
          <a:p>
            <a:pPr algn="ctr"/>
            <a:r>
              <a:rPr lang="fr-FR" sz="2000" b="1" smtClean="0">
                <a:latin typeface="Times New Roman" panose="02020603050405020304" pitchFamily="18" charset="0"/>
                <a:cs typeface="Times New Roman" panose="02020603050405020304" pitchFamily="18" charset="0"/>
              </a:rPr>
              <a:t>Loại trừ khỏi mua sắm công</a:t>
            </a:r>
            <a:endParaRPr lang="fr-FR" sz="2000" b="1" dirty="0" smtClean="0">
              <a:latin typeface="Times New Roman" panose="02020603050405020304" pitchFamily="18" charset="0"/>
              <a:cs typeface="Times New Roman" panose="02020603050405020304" pitchFamily="18" charset="0"/>
            </a:endParaRPr>
          </a:p>
          <a:p>
            <a:r>
              <a:rPr lang="fr-FR" sz="2000" smtClean="0">
                <a:latin typeface="Times New Roman" panose="02020603050405020304" pitchFamily="18" charset="0"/>
                <a:cs typeface="Times New Roman" panose="02020603050405020304" pitchFamily="18" charset="0"/>
              </a:rPr>
              <a:t>Chế tài không bắt buộc </a:t>
            </a:r>
          </a:p>
          <a:p>
            <a:r>
              <a:rPr lang="fr-FR" sz="2000" smtClean="0">
                <a:latin typeface="Times New Roman" panose="02020603050405020304" pitchFamily="18" charset="0"/>
                <a:cs typeface="Times New Roman" panose="02020603050405020304" pitchFamily="18" charset="0"/>
              </a:rPr>
              <a:t>Điều 2141-7-1 B</a:t>
            </a:r>
            <a:r>
              <a:rPr lang="vi-VN" sz="2000" smtClean="0">
                <a:latin typeface="Times New Roman" panose="02020603050405020304" pitchFamily="18" charset="0"/>
                <a:cs typeface="Times New Roman" panose="02020603050405020304" pitchFamily="18" charset="0"/>
              </a:rPr>
              <a:t>ộ luật </a:t>
            </a:r>
            <a:r>
              <a:rPr lang="en-US" sz="2000" smtClean="0">
                <a:latin typeface="Times New Roman" panose="02020603050405020304" pitchFamily="18" charset="0"/>
                <a:cs typeface="Times New Roman" panose="02020603050405020304" pitchFamily="18" charset="0"/>
              </a:rPr>
              <a:t>M</a:t>
            </a:r>
            <a:r>
              <a:rPr lang="fr-FR" sz="2000" smtClean="0">
                <a:latin typeface="Times New Roman" panose="02020603050405020304" pitchFamily="18" charset="0"/>
                <a:cs typeface="Times New Roman" panose="02020603050405020304" pitchFamily="18" charset="0"/>
              </a:rPr>
              <a:t>ua sắm công</a:t>
            </a:r>
            <a:endParaRPr lang="fr-FR" sz="2000" dirty="0">
              <a:latin typeface="Times New Roman" panose="02020603050405020304" pitchFamily="18" charset="0"/>
              <a:cs typeface="Times New Roman" panose="02020603050405020304" pitchFamily="18" charset="0"/>
            </a:endParaRPr>
          </a:p>
          <a:p>
            <a:endParaRPr lang="fr-FR" dirty="0"/>
          </a:p>
        </p:txBody>
      </p:sp>
      <p:sp>
        <p:nvSpPr>
          <p:cNvPr id="5" name="Espace réservé du texte 4"/>
          <p:cNvSpPr>
            <a:spLocks noGrp="1"/>
          </p:cNvSpPr>
          <p:nvPr>
            <p:ph type="body" sz="quarter" idx="3"/>
          </p:nvPr>
        </p:nvSpPr>
        <p:spPr/>
        <p:txBody>
          <a:bodyPr/>
          <a:lstStyle/>
          <a:p>
            <a:r>
              <a:rPr lang="en-US">
                <a:latin typeface="Times New Roman" panose="02020603050405020304" pitchFamily="18" charset="0"/>
                <a:cs typeface="Times New Roman" panose="02020603050405020304" pitchFamily="18" charset="0"/>
              </a:rPr>
              <a:t>Đề xuất </a:t>
            </a:r>
            <a:r>
              <a:rPr lang="en-US" smtClean="0">
                <a:latin typeface="Times New Roman" panose="02020603050405020304" pitchFamily="18" charset="0"/>
                <a:cs typeface="Times New Roman" panose="02020603050405020304" pitchFamily="18" charset="0"/>
              </a:rPr>
              <a:t>chỉ </a:t>
            </a:r>
            <a:r>
              <a:rPr lang="en-US">
                <a:latin typeface="Times New Roman" panose="02020603050405020304" pitchFamily="18" charset="0"/>
                <a:cs typeface="Times New Roman" panose="02020603050405020304" pitchFamily="18" charset="0"/>
              </a:rPr>
              <a:t>thị</a:t>
            </a:r>
            <a:endParaRPr lang="fr-FR" dirty="0">
              <a:latin typeface="Times New Roman" panose="02020603050405020304" pitchFamily="18" charset="0"/>
              <a:cs typeface="Times New Roman" panose="02020603050405020304" pitchFamily="18" charset="0"/>
            </a:endParaRPr>
          </a:p>
        </p:txBody>
      </p:sp>
      <p:sp>
        <p:nvSpPr>
          <p:cNvPr id="6" name="Espace réservé du contenu 5"/>
          <p:cNvSpPr>
            <a:spLocks noGrp="1"/>
          </p:cNvSpPr>
          <p:nvPr>
            <p:ph sz="quarter" idx="4"/>
          </p:nvPr>
        </p:nvSpPr>
        <p:spPr/>
        <p:txBody>
          <a:bodyPr>
            <a:normAutofit/>
          </a:bodyPr>
          <a:lstStyle/>
          <a:p>
            <a:pPr algn="ctr"/>
            <a:r>
              <a:rPr lang="fr-FR" sz="2000" b="1" smtClean="0">
                <a:latin typeface="Times New Roman" panose="02020603050405020304" pitchFamily="18" charset="0"/>
                <a:cs typeface="Times New Roman" panose="02020603050405020304" pitchFamily="18" charset="0"/>
              </a:rPr>
              <a:t>Thẩm quyền của từng nước thành viên</a:t>
            </a:r>
            <a:r>
              <a:rPr lang="fr-FR" sz="2000" smtClean="0">
                <a:latin typeface="Times New Roman" panose="02020603050405020304" pitchFamily="18" charset="0"/>
                <a:cs typeface="Times New Roman" panose="02020603050405020304" pitchFamily="18" charset="0"/>
              </a:rPr>
              <a:t>: </a:t>
            </a:r>
            <a:endParaRPr lang="fr-FR" sz="2000" dirty="0" smtClean="0">
              <a:latin typeface="Times New Roman" panose="02020603050405020304" pitchFamily="18" charset="0"/>
              <a:cs typeface="Times New Roman" panose="02020603050405020304" pitchFamily="18" charset="0"/>
            </a:endParaRPr>
          </a:p>
          <a:p>
            <a:r>
              <a:rPr lang="fr-FR" sz="2000">
                <a:latin typeface="Times New Roman" panose="02020603050405020304" pitchFamily="18" charset="0"/>
                <a:cs typeface="Times New Roman" panose="02020603050405020304" pitchFamily="18" charset="0"/>
              </a:rPr>
              <a:t>Đặt ra các quy tắc liên quan đến các </a:t>
            </a:r>
            <a:r>
              <a:rPr lang="fr-FR" sz="2000" smtClean="0">
                <a:latin typeface="Times New Roman" panose="02020603050405020304" pitchFamily="18" charset="0"/>
                <a:cs typeface="Times New Roman" panose="02020603050405020304" pitchFamily="18" charset="0"/>
              </a:rPr>
              <a:t>chế tài áp </a:t>
            </a:r>
            <a:r>
              <a:rPr lang="fr-FR" sz="2000">
                <a:latin typeface="Times New Roman" panose="02020603050405020304" pitchFamily="18" charset="0"/>
                <a:cs typeface="Times New Roman" panose="02020603050405020304" pitchFamily="18" charset="0"/>
              </a:rPr>
              <a:t>dụng đối với các hành vi vi phạm nghĩa vụ cảnh </a:t>
            </a:r>
            <a:r>
              <a:rPr lang="fr-FR" sz="2000" smtClean="0">
                <a:latin typeface="Times New Roman" panose="02020603050405020304" pitchFamily="18" charset="0"/>
                <a:cs typeface="Times New Roman" panose="02020603050405020304" pitchFamily="18" charset="0"/>
              </a:rPr>
              <a:t>giác</a:t>
            </a:r>
          </a:p>
          <a:p>
            <a:r>
              <a:rPr lang="vi-VN" sz="2000">
                <a:latin typeface="Times New Roman" panose="02020603050405020304" pitchFamily="18" charset="0"/>
                <a:cs typeface="Times New Roman" panose="02020603050405020304" pitchFamily="18" charset="0"/>
              </a:rPr>
              <a:t>Các hình phạt hiệu quả, tương xứng và có tính răn đe</a:t>
            </a:r>
            <a:endParaRPr lang="fr-FR" sz="2000" dirty="0">
              <a:latin typeface="Times New Roman" panose="02020603050405020304" pitchFamily="18" charset="0"/>
              <a:cs typeface="Times New Roman" panose="02020603050405020304" pitchFamily="18" charset="0"/>
            </a:endParaRPr>
          </a:p>
        </p:txBody>
      </p:sp>
      <p:sp>
        <p:nvSpPr>
          <p:cNvPr id="7" name="Espace réservé du pied de page 6"/>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31920107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mtClean="0"/>
              <a:t>	</a:t>
            </a:r>
            <a:r>
              <a:rPr lang="fr-FR" smtClean="0">
                <a:latin typeface="Times New Roman" panose="02020603050405020304" pitchFamily="18" charset="0"/>
                <a:cs typeface="Times New Roman" panose="02020603050405020304" pitchFamily="18" charset="0"/>
              </a:rPr>
              <a:t>Cảm </a:t>
            </a:r>
            <a:r>
              <a:rPr lang="fr-FR" smtClean="0">
                <a:latin typeface="Times New Roman" panose="02020603050405020304" pitchFamily="18" charset="0"/>
                <a:cs typeface="Times New Roman" panose="02020603050405020304" pitchFamily="18" charset="0"/>
              </a:rPr>
              <a:t>ơn sự </a:t>
            </a:r>
            <a:r>
              <a:rPr lang="fr-FR" smtClean="0">
                <a:latin typeface="Times New Roman" panose="02020603050405020304" pitchFamily="18" charset="0"/>
                <a:cs typeface="Times New Roman" panose="02020603050405020304" pitchFamily="18" charset="0"/>
              </a:rPr>
              <a:t>lắng nghe</a:t>
            </a:r>
            <a:br>
              <a:rPr lang="fr-FR" smtClean="0">
                <a:latin typeface="Times New Roman" panose="02020603050405020304" pitchFamily="18" charset="0"/>
                <a:cs typeface="Times New Roman" panose="02020603050405020304" pitchFamily="18" charset="0"/>
              </a:rPr>
            </a:br>
            <a:r>
              <a:rPr lang="fr-FR" smtClean="0">
                <a:latin typeface="Times New Roman" panose="02020603050405020304" pitchFamily="18" charset="0"/>
                <a:cs typeface="Times New Roman" panose="02020603050405020304" pitchFamily="18" charset="0"/>
              </a:rPr>
              <a:t> 	của </a:t>
            </a:r>
            <a:r>
              <a:rPr lang="fr-FR" smtClean="0">
                <a:latin typeface="Times New Roman" panose="02020603050405020304" pitchFamily="18" charset="0"/>
                <a:cs typeface="Times New Roman" panose="02020603050405020304" pitchFamily="18" charset="0"/>
              </a:rPr>
              <a:t>quý vị</a:t>
            </a:r>
            <a:endParaRPr lang="fr-FR" dirty="0">
              <a:latin typeface="Times New Roman" panose="02020603050405020304" pitchFamily="18" charset="0"/>
              <a:cs typeface="Times New Roman" panose="02020603050405020304" pitchFamily="18" charset="0"/>
            </a:endParaRPr>
          </a:p>
        </p:txBody>
      </p:sp>
      <p:sp>
        <p:nvSpPr>
          <p:cNvPr id="3" name="Espace réservé du texte 2"/>
          <p:cNvSpPr>
            <a:spLocks noGrp="1"/>
          </p:cNvSpPr>
          <p:nvPr>
            <p:ph type="body" sz="half" idx="2"/>
          </p:nvPr>
        </p:nvSpPr>
        <p:spPr/>
        <p:txBody>
          <a:bodyPr/>
          <a:lstStyle/>
          <a:p>
            <a:endParaRPr lang="fr-FR"/>
          </a:p>
        </p:txBody>
      </p:sp>
      <p:sp>
        <p:nvSpPr>
          <p:cNvPr id="4" name="Espace réservé du pied de page 3"/>
          <p:cNvSpPr>
            <a:spLocks noGrp="1"/>
          </p:cNvSpPr>
          <p:nvPr>
            <p:ph type="ftr" sz="quarter" idx="11"/>
          </p:nvPr>
        </p:nvSpPr>
        <p:spPr/>
        <p:txBody>
          <a:bodyPr/>
          <a:lstStyle/>
          <a:p>
            <a:r>
              <a:rPr lang="fr-FR" dirty="0" err="1" smtClean="0"/>
              <a:t>G.Jazottes</a:t>
            </a:r>
            <a:r>
              <a:rPr lang="fr-FR" dirty="0" smtClean="0"/>
              <a:t> - Colloque HUE - 25 avril 2023</a:t>
            </a:r>
            <a:endParaRPr lang="en-US" dirty="0"/>
          </a:p>
        </p:txBody>
      </p:sp>
    </p:spTree>
    <p:extLst>
      <p:ext uri="{BB962C8B-B14F-4D97-AF65-F5344CB8AC3E}">
        <p14:creationId xmlns:p14="http://schemas.microsoft.com/office/powerpoint/2010/main" val="3439770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ctr"/>
            <a:r>
              <a:rPr lang="fr-FR" b="1" smtClean="0">
                <a:latin typeface="Times New Roman" panose="02020603050405020304" pitchFamily="18" charset="0"/>
                <a:cs typeface="Times New Roman" panose="02020603050405020304" pitchFamily="18" charset="0"/>
              </a:rPr>
              <a:t>Những doanh nghiệp </a:t>
            </a:r>
            <a:r>
              <a:rPr lang="fr-FR" b="1">
                <a:latin typeface="Times New Roman" panose="02020603050405020304" pitchFamily="18" charset="0"/>
                <a:cs typeface="Times New Roman" panose="02020603050405020304" pitchFamily="18" charset="0"/>
              </a:rPr>
              <a:t> </a:t>
            </a:r>
            <a:r>
              <a:rPr lang="fr-FR" b="1" smtClean="0">
                <a:latin typeface="Times New Roman" panose="02020603050405020304" pitchFamily="18" charset="0"/>
                <a:cs typeface="Times New Roman" panose="02020603050405020304" pitchFamily="18" charset="0"/>
              </a:rPr>
              <a:t>bị đặt dưới nghĩa vụ về cảnh giác</a:t>
            </a:r>
            <a:endParaRPr lang="fr-FR" b="1" dirty="0">
              <a:latin typeface="Times New Roman" panose="02020603050405020304" pitchFamily="18" charset="0"/>
              <a:cs typeface="Times New Roman" panose="02020603050405020304" pitchFamily="18" charset="0"/>
            </a:endParaRPr>
          </a:p>
        </p:txBody>
      </p:sp>
      <p:sp>
        <p:nvSpPr>
          <p:cNvPr id="5" name="Espace réservé du contenu 4"/>
          <p:cNvSpPr>
            <a:spLocks noGrp="1"/>
          </p:cNvSpPr>
          <p:nvPr>
            <p:ph sz="half" idx="1"/>
          </p:nvPr>
        </p:nvSpPr>
        <p:spPr/>
        <p:txBody>
          <a:bodyPr/>
          <a:lstStyle/>
          <a:p>
            <a:r>
              <a:rPr lang="fr-FR" b="1" smtClean="0">
                <a:latin typeface="Times New Roman" panose="02020603050405020304" pitchFamily="18" charset="0"/>
                <a:cs typeface="Times New Roman" panose="02020603050405020304" pitchFamily="18" charset="0"/>
              </a:rPr>
              <a:t>Bộ luật Thương mại(Đ.225-102-4</a:t>
            </a:r>
            <a:r>
              <a:rPr lang="fr-FR" b="1" dirty="0">
                <a:latin typeface="Times New Roman" panose="02020603050405020304" pitchFamily="18" charset="0"/>
                <a:cs typeface="Times New Roman" panose="02020603050405020304" pitchFamily="18" charset="0"/>
              </a:rPr>
              <a:t>)</a:t>
            </a:r>
          </a:p>
          <a:p>
            <a:r>
              <a:rPr lang="fr-FR" dirty="0" smtClean="0">
                <a:latin typeface="Times New Roman" panose="02020603050405020304" pitchFamily="18" charset="0"/>
                <a:cs typeface="Times New Roman" panose="02020603050405020304" pitchFamily="18" charset="0"/>
              </a:rPr>
              <a:t>«</a:t>
            </a:r>
            <a:r>
              <a:rPr lang="fr-FR" smtClean="0">
                <a:latin typeface="Times New Roman" panose="02020603050405020304" pitchFamily="18" charset="0"/>
                <a:cs typeface="Times New Roman" panose="02020603050405020304" pitchFamily="18" charset="0"/>
              </a:rPr>
              <a:t> Mọi công ty mà…</a:t>
            </a:r>
            <a:endParaRPr lang="fr-FR" dirty="0" smtClean="0">
              <a:latin typeface="Times New Roman" panose="02020603050405020304" pitchFamily="18" charset="0"/>
              <a:cs typeface="Times New Roman" panose="02020603050405020304" pitchFamily="18" charset="0"/>
            </a:endParaRPr>
          </a:p>
          <a:p>
            <a:r>
              <a:rPr lang="fr-FR">
                <a:latin typeface="Times New Roman" panose="02020603050405020304" pitchFamily="18" charset="0"/>
                <a:cs typeface="Times New Roman" panose="02020603050405020304" pitchFamily="18" charset="0"/>
              </a:rPr>
              <a:t>= các công ty có </a:t>
            </a:r>
            <a:r>
              <a:rPr lang="fr-FR" smtClean="0">
                <a:latin typeface="Times New Roman" panose="02020603050405020304" pitchFamily="18" charset="0"/>
                <a:cs typeface="Times New Roman" panose="02020603050405020304" pitchFamily="18" charset="0"/>
              </a:rPr>
              <a:t>trụ sở  </a:t>
            </a:r>
            <a:r>
              <a:rPr lang="fr-FR">
                <a:latin typeface="Times New Roman" panose="02020603050405020304" pitchFamily="18" charset="0"/>
                <a:cs typeface="Times New Roman" panose="02020603050405020304" pitchFamily="18" charset="0"/>
              </a:rPr>
              <a:t>tại Pháp</a:t>
            </a:r>
            <a:endParaRPr lang="fr-FR" dirty="0" smtClean="0">
              <a:latin typeface="Times New Roman" panose="02020603050405020304" pitchFamily="18" charset="0"/>
              <a:cs typeface="Times New Roman" panose="02020603050405020304" pitchFamily="18" charset="0"/>
            </a:endParaRPr>
          </a:p>
          <a:p>
            <a:r>
              <a:rPr lang="fr-FR" smtClean="0">
                <a:latin typeface="Times New Roman" panose="02020603050405020304" pitchFamily="18" charset="0"/>
                <a:cs typeface="Times New Roman" panose="02020603050405020304" pitchFamily="18" charset="0"/>
              </a:rPr>
              <a:t>SA (cty cổ phần) , SCA (cty Hợp vốn cổ phaanf0 , SAS (cty Hợp vốn đơn thuần)</a:t>
            </a:r>
            <a:endParaRPr lang="fr-FR" dirty="0" smtClean="0">
              <a:latin typeface="Times New Roman" panose="02020603050405020304" pitchFamily="18" charset="0"/>
              <a:cs typeface="Times New Roman" panose="02020603050405020304" pitchFamily="18" charset="0"/>
            </a:endParaRPr>
          </a:p>
          <a:p>
            <a:pPr marL="0" indent="0">
              <a:buNone/>
            </a:pPr>
            <a:endParaRPr lang="fr-FR" dirty="0"/>
          </a:p>
          <a:p>
            <a:endParaRPr lang="fr-FR" dirty="0"/>
          </a:p>
        </p:txBody>
      </p:sp>
      <p:sp>
        <p:nvSpPr>
          <p:cNvPr id="6" name="Espace réservé du contenu 5"/>
          <p:cNvSpPr>
            <a:spLocks noGrp="1"/>
          </p:cNvSpPr>
          <p:nvPr>
            <p:ph sz="half" idx="2"/>
          </p:nvPr>
        </p:nvSpPr>
        <p:spPr/>
        <p:txBody>
          <a:bodyPr>
            <a:normAutofit/>
          </a:bodyPr>
          <a:lstStyle/>
          <a:p>
            <a:r>
              <a:rPr lang="en-US" b="1" smtClean="0">
                <a:latin typeface="Times New Roman" panose="02020603050405020304" pitchFamily="18" charset="0"/>
                <a:cs typeface="Times New Roman" panose="02020603050405020304" pitchFamily="18" charset="0"/>
              </a:rPr>
              <a:t>Đề xuất chỉ thị</a:t>
            </a:r>
            <a:endParaRPr lang="fr-FR" b="1" dirty="0">
              <a:latin typeface="Times New Roman" panose="02020603050405020304" pitchFamily="18" charset="0"/>
              <a:cs typeface="Times New Roman" panose="02020603050405020304" pitchFamily="18" charset="0"/>
            </a:endParaRPr>
          </a:p>
          <a:p>
            <a:r>
              <a:rPr lang="vi-VN">
                <a:latin typeface="Times New Roman" panose="02020603050405020304" pitchFamily="18" charset="0"/>
                <a:cs typeface="Times New Roman" panose="02020603050405020304" pitchFamily="18" charset="0"/>
              </a:rPr>
              <a:t>Các </a:t>
            </a:r>
            <a:r>
              <a:rPr lang="en-US" smtClean="0">
                <a:latin typeface="Times New Roman" panose="02020603050405020304" pitchFamily="18" charset="0"/>
                <a:cs typeface="Times New Roman" panose="02020603050405020304" pitchFamily="18" charset="0"/>
              </a:rPr>
              <a:t>doanh nghiệp </a:t>
            </a:r>
            <a:r>
              <a:rPr lang="vi-VN" smtClean="0">
                <a:latin typeface="Times New Roman" panose="02020603050405020304" pitchFamily="18" charset="0"/>
                <a:cs typeface="Times New Roman" panose="02020603050405020304" pitchFamily="18" charset="0"/>
              </a:rPr>
              <a:t>được </a:t>
            </a:r>
            <a:r>
              <a:rPr lang="vi-VN">
                <a:latin typeface="Times New Roman" panose="02020603050405020304" pitchFamily="18" charset="0"/>
                <a:cs typeface="Times New Roman" panose="02020603050405020304" pitchFamily="18" charset="0"/>
              </a:rPr>
              <a:t>thành lập theo luật của một Quốc gia Thành viên hoặc theo luật của nước thứ </a:t>
            </a:r>
            <a:r>
              <a:rPr lang="vi-VN" smtClean="0">
                <a:latin typeface="Times New Roman" panose="02020603050405020304" pitchFamily="18" charset="0"/>
                <a:cs typeface="Times New Roman" panose="02020603050405020304" pitchFamily="18" charset="0"/>
              </a:rPr>
              <a:t>ba</a:t>
            </a:r>
            <a:endParaRPr lang="en-US" smtClean="0">
              <a:latin typeface="Times New Roman" panose="02020603050405020304" pitchFamily="18" charset="0"/>
              <a:cs typeface="Times New Roman" panose="02020603050405020304" pitchFamily="18" charset="0"/>
            </a:endParaRPr>
          </a:p>
          <a:p>
            <a:r>
              <a:rPr lang="en-US" smtClean="0">
                <a:latin typeface="Times New Roman" panose="02020603050405020304" pitchFamily="18" charset="0"/>
                <a:cs typeface="Times New Roman" panose="02020603050405020304" pitchFamily="18" charset="0"/>
              </a:rPr>
              <a:t>Định nghĩa doanh nghiệp </a:t>
            </a:r>
            <a:r>
              <a:rPr lang="fr-FR" smtClean="0">
                <a:latin typeface="Times New Roman" panose="02020603050405020304" pitchFamily="18" charset="0"/>
                <a:cs typeface="Times New Roman" panose="02020603050405020304" pitchFamily="18" charset="0"/>
              </a:rPr>
              <a:t>:</a:t>
            </a:r>
            <a:endParaRPr lang="fr-FR" dirty="0" smtClean="0">
              <a:latin typeface="Times New Roman" panose="02020603050405020304" pitchFamily="18" charset="0"/>
              <a:cs typeface="Times New Roman" panose="02020603050405020304" pitchFamily="18" charset="0"/>
            </a:endParaRPr>
          </a:p>
          <a:p>
            <a:pPr lvl="1"/>
            <a:r>
              <a:rPr lang="fr-FR" sz="1800">
                <a:latin typeface="Times New Roman" panose="02020603050405020304" pitchFamily="18" charset="0"/>
                <a:cs typeface="Times New Roman" panose="02020603050405020304" pitchFamily="18" charset="0"/>
              </a:rPr>
              <a:t>p</a:t>
            </a:r>
            <a:r>
              <a:rPr lang="fr-FR" sz="1800" smtClean="0">
                <a:latin typeface="Times New Roman" panose="02020603050405020304" pitchFamily="18" charset="0"/>
                <a:cs typeface="Times New Roman" panose="02020603050405020304" pitchFamily="18" charset="0"/>
              </a:rPr>
              <a:t>háp nhân, </a:t>
            </a:r>
            <a:endParaRPr lang="fr-FR" sz="1800" dirty="0" smtClean="0">
              <a:latin typeface="Times New Roman" panose="02020603050405020304" pitchFamily="18" charset="0"/>
              <a:cs typeface="Times New Roman" panose="02020603050405020304" pitchFamily="18" charset="0"/>
            </a:endParaRPr>
          </a:p>
          <a:p>
            <a:pPr lvl="1"/>
            <a:r>
              <a:rPr lang="fr-FR" sz="1800" smtClean="0">
                <a:latin typeface="Times New Roman" panose="02020603050405020304" pitchFamily="18" charset="0"/>
                <a:cs typeface="Times New Roman" panose="02020603050405020304" pitchFamily="18" charset="0"/>
              </a:rPr>
              <a:t>Công ty tài chính</a:t>
            </a:r>
            <a:endParaRPr lang="fr-FR" sz="1800" dirty="0">
              <a:latin typeface="Times New Roman" panose="02020603050405020304" pitchFamily="18" charset="0"/>
              <a:cs typeface="Times New Roman" panose="02020603050405020304" pitchFamily="18" charset="0"/>
            </a:endParaRPr>
          </a:p>
        </p:txBody>
      </p:sp>
      <p:sp>
        <p:nvSpPr>
          <p:cNvPr id="2" name="Espace réservé du pied de page 1"/>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236190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ctr"/>
            <a:r>
              <a:rPr lang="fr-FR" b="1">
                <a:latin typeface="Times New Roman" panose="02020603050405020304" pitchFamily="18" charset="0"/>
                <a:cs typeface="Times New Roman" panose="02020603050405020304" pitchFamily="18" charset="0"/>
              </a:rPr>
              <a:t>Những doanh nghiệp  bị đặt dưới nghĩa vụ về cảnh giác</a:t>
            </a:r>
            <a:endParaRPr lang="fr-FR" b="1" dirty="0">
              <a:latin typeface="Times New Roman" panose="02020603050405020304" pitchFamily="18" charset="0"/>
              <a:cs typeface="Times New Roman" panose="02020603050405020304" pitchFamily="18" charset="0"/>
            </a:endParaRPr>
          </a:p>
        </p:txBody>
      </p:sp>
      <p:sp>
        <p:nvSpPr>
          <p:cNvPr id="5" name="Espace réservé du contenu 4"/>
          <p:cNvSpPr>
            <a:spLocks noGrp="1"/>
          </p:cNvSpPr>
          <p:nvPr>
            <p:ph sz="half" idx="1"/>
          </p:nvPr>
        </p:nvSpPr>
        <p:spPr/>
        <p:txBody>
          <a:bodyPr>
            <a:normAutofit/>
          </a:bodyPr>
          <a:lstStyle/>
          <a:p>
            <a:r>
              <a:rPr lang="fr-FR" b="1" smtClean="0">
                <a:latin typeface="Times New Roman" panose="02020603050405020304" pitchFamily="18" charset="0"/>
                <a:cs typeface="Times New Roman" panose="02020603050405020304" pitchFamily="18" charset="0"/>
              </a:rPr>
              <a:t>Bộ luật Thương mại (Đ.225-102-4</a:t>
            </a:r>
            <a:r>
              <a:rPr lang="fr-FR" b="1" dirty="0" smtClean="0">
                <a:latin typeface="Times New Roman" panose="02020603050405020304" pitchFamily="18" charset="0"/>
                <a:cs typeface="Times New Roman" panose="02020603050405020304" pitchFamily="18" charset="0"/>
              </a:rPr>
              <a:t>)</a:t>
            </a:r>
          </a:p>
          <a:p>
            <a:r>
              <a:rPr lang="fr-FR" smtClean="0">
                <a:latin typeface="Times New Roman" panose="02020603050405020304" pitchFamily="18" charset="0"/>
                <a:cs typeface="Times New Roman" panose="02020603050405020304" pitchFamily="18" charset="0"/>
              </a:rPr>
              <a:t>Sau hai kỳ báo cáo tài chính năm liên tiếp </a:t>
            </a:r>
          </a:p>
          <a:p>
            <a:r>
              <a:rPr lang="vi-VN">
                <a:latin typeface="Times New Roman" panose="02020603050405020304" pitchFamily="18" charset="0"/>
                <a:cs typeface="Times New Roman" panose="02020603050405020304" pitchFamily="18" charset="0"/>
              </a:rPr>
              <a:t>ít nhất 5.000 nhân viên trong </a:t>
            </a:r>
            <a:r>
              <a:rPr lang="en-US" smtClean="0">
                <a:latin typeface="Times New Roman" panose="02020603050405020304" pitchFamily="18" charset="0"/>
                <a:cs typeface="Times New Roman" panose="02020603050405020304" pitchFamily="18" charset="0"/>
              </a:rPr>
              <a:t>công ty</a:t>
            </a:r>
            <a:r>
              <a:rPr lang="vi-VN" smtClean="0">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và trong các công ty con trực tiếp hoặc gián tiếp </a:t>
            </a:r>
            <a:r>
              <a:rPr lang="vi-VN" u="sng">
                <a:latin typeface="Times New Roman" panose="02020603050405020304" pitchFamily="18" charset="0"/>
                <a:cs typeface="Times New Roman" panose="02020603050405020304" pitchFamily="18" charset="0"/>
              </a:rPr>
              <a:t>có trụ sở chính đặt trên lãnh thổ </a:t>
            </a:r>
            <a:r>
              <a:rPr lang="vi-VN" u="sng" smtClean="0">
                <a:latin typeface="Times New Roman" panose="02020603050405020304" pitchFamily="18" charset="0"/>
                <a:cs typeface="Times New Roman" panose="02020603050405020304" pitchFamily="18" charset="0"/>
              </a:rPr>
              <a:t>Pháp</a:t>
            </a:r>
            <a:endParaRPr lang="en-US" u="sng" smtClean="0">
              <a:latin typeface="Times New Roman" panose="02020603050405020304" pitchFamily="18" charset="0"/>
              <a:cs typeface="Times New Roman" panose="02020603050405020304" pitchFamily="18" charset="0"/>
            </a:endParaRPr>
          </a:p>
          <a:p>
            <a:r>
              <a:rPr lang="vi-VN" smtClean="0">
                <a:latin typeface="Times New Roman" panose="02020603050405020304" pitchFamily="18" charset="0"/>
                <a:cs typeface="Times New Roman" panose="02020603050405020304" pitchFamily="18" charset="0"/>
              </a:rPr>
              <a:t>ít </a:t>
            </a:r>
            <a:r>
              <a:rPr lang="vi-VN">
                <a:latin typeface="Times New Roman" panose="02020603050405020304" pitchFamily="18" charset="0"/>
                <a:cs typeface="Times New Roman" panose="02020603050405020304" pitchFamily="18" charset="0"/>
              </a:rPr>
              <a:t>nhất 10.000 nhân viên trong </a:t>
            </a:r>
            <a:r>
              <a:rPr lang="en-US" smtClean="0">
                <a:latin typeface="Times New Roman" panose="02020603050405020304" pitchFamily="18" charset="0"/>
                <a:cs typeface="Times New Roman" panose="02020603050405020304" pitchFamily="18" charset="0"/>
              </a:rPr>
              <a:t>công ty mẹ</a:t>
            </a:r>
            <a:r>
              <a:rPr lang="vi-VN" smtClean="0">
                <a:latin typeface="Times New Roman" panose="02020603050405020304" pitchFamily="18" charset="0"/>
                <a:cs typeface="Times New Roman" panose="02020603050405020304" pitchFamily="18" charset="0"/>
              </a:rPr>
              <a:t> </a:t>
            </a:r>
            <a:r>
              <a:rPr lang="vi-VN">
                <a:latin typeface="Times New Roman" panose="02020603050405020304" pitchFamily="18" charset="0"/>
                <a:cs typeface="Times New Roman" panose="02020603050405020304" pitchFamily="18" charset="0"/>
              </a:rPr>
              <a:t>và trong các công ty con trực tiếp hoặc gián tiếp </a:t>
            </a:r>
            <a:r>
              <a:rPr lang="vi-VN" u="sng">
                <a:latin typeface="Times New Roman" panose="02020603050405020304" pitchFamily="18" charset="0"/>
                <a:cs typeface="Times New Roman" panose="02020603050405020304" pitchFamily="18" charset="0"/>
              </a:rPr>
              <a:t>có trụ sở chính đặt tại lãnh thổ Pháp hoặc nước </a:t>
            </a:r>
            <a:r>
              <a:rPr lang="vi-VN" u="sng" smtClean="0">
                <a:latin typeface="Times New Roman" panose="02020603050405020304" pitchFamily="18" charset="0"/>
                <a:cs typeface="Times New Roman" panose="02020603050405020304" pitchFamily="18" charset="0"/>
              </a:rPr>
              <a:t>ngoà</a:t>
            </a:r>
            <a:r>
              <a:rPr lang="vi-VN" smtClean="0">
                <a:latin typeface="Times New Roman" panose="02020603050405020304" pitchFamily="18" charset="0"/>
                <a:cs typeface="Times New Roman" panose="02020603050405020304" pitchFamily="18" charset="0"/>
              </a:rPr>
              <a:t>i</a:t>
            </a:r>
            <a:endParaRPr lang="en-US" smtClean="0">
              <a:latin typeface="Times New Roman" panose="02020603050405020304" pitchFamily="18" charset="0"/>
              <a:cs typeface="Times New Roman" panose="02020603050405020304" pitchFamily="18" charset="0"/>
            </a:endParaRPr>
          </a:p>
          <a:p>
            <a:pPr marL="0" indent="0">
              <a:buNone/>
            </a:pPr>
            <a:endParaRPr lang="fr-FR" u="sng" dirty="0"/>
          </a:p>
        </p:txBody>
      </p:sp>
      <p:sp>
        <p:nvSpPr>
          <p:cNvPr id="6" name="Espace réservé du contenu 5"/>
          <p:cNvSpPr>
            <a:spLocks noGrp="1"/>
          </p:cNvSpPr>
          <p:nvPr>
            <p:ph sz="half" idx="2"/>
          </p:nvPr>
        </p:nvSpPr>
        <p:spPr/>
        <p:txBody>
          <a:bodyPr>
            <a:normAutofit/>
          </a:bodyPr>
          <a:lstStyle/>
          <a:p>
            <a:r>
              <a:rPr lang="en-US" b="1" smtClean="0">
                <a:latin typeface="Times New Roman" panose="02020603050405020304" pitchFamily="18" charset="0"/>
                <a:cs typeface="Times New Roman" panose="02020603050405020304" pitchFamily="18" charset="0"/>
              </a:rPr>
              <a:t>Đề xuất chỉ thị</a:t>
            </a:r>
            <a:endParaRPr lang="fr-FR" b="1" dirty="0" smtClean="0">
              <a:latin typeface="Times New Roman" panose="02020603050405020304" pitchFamily="18" charset="0"/>
              <a:cs typeface="Times New Roman" panose="02020603050405020304" pitchFamily="18" charset="0"/>
            </a:endParaRPr>
          </a:p>
          <a:p>
            <a:r>
              <a:rPr lang="vi-VN">
                <a:latin typeface="Times New Roman" panose="02020603050405020304" pitchFamily="18" charset="0"/>
                <a:cs typeface="Times New Roman" panose="02020603050405020304" pitchFamily="18" charset="0"/>
              </a:rPr>
              <a:t>các công ty </a:t>
            </a:r>
            <a:r>
              <a:rPr lang="vi-VN" b="1">
                <a:latin typeface="Times New Roman" panose="02020603050405020304" pitchFamily="18" charset="0"/>
                <a:cs typeface="Times New Roman" panose="02020603050405020304" pitchFamily="18" charset="0"/>
              </a:rPr>
              <a:t>được thành lập theo pháp luật của một quốc gia thành </a:t>
            </a:r>
            <a:r>
              <a:rPr lang="vi-VN" b="1" smtClean="0">
                <a:latin typeface="Times New Roman" panose="02020603050405020304" pitchFamily="18" charset="0"/>
                <a:cs typeface="Times New Roman" panose="02020603050405020304" pitchFamily="18" charset="0"/>
              </a:rPr>
              <a:t>viên</a:t>
            </a:r>
            <a:endParaRPr lang="en-US" b="1" smtClean="0">
              <a:latin typeface="Times New Roman" panose="02020603050405020304" pitchFamily="18" charset="0"/>
              <a:cs typeface="Times New Roman" panose="02020603050405020304" pitchFamily="18" charset="0"/>
            </a:endParaRPr>
          </a:p>
          <a:p>
            <a:r>
              <a:rPr lang="vi-VN">
                <a:latin typeface="Times New Roman" panose="02020603050405020304" pitchFamily="18" charset="0"/>
                <a:cs typeface="Times New Roman" panose="02020603050405020304" pitchFamily="18" charset="0"/>
              </a:rPr>
              <a:t>trung bình hơn 500 nhân viên và doanh thu ròng hơn 150.000.000 € trên toàn thế giới trong năm tài chính vừa </a:t>
            </a:r>
            <a:r>
              <a:rPr lang="vi-VN" smtClean="0">
                <a:latin typeface="Times New Roman" panose="02020603050405020304" pitchFamily="18" charset="0"/>
                <a:cs typeface="Times New Roman" panose="02020603050405020304" pitchFamily="18" charset="0"/>
              </a:rPr>
              <a:t>qua</a:t>
            </a:r>
            <a:endParaRPr lang="en-US" smtClean="0">
              <a:latin typeface="Times New Roman" panose="02020603050405020304" pitchFamily="18" charset="0"/>
              <a:cs typeface="Times New Roman" panose="02020603050405020304" pitchFamily="18" charset="0"/>
            </a:endParaRPr>
          </a:p>
          <a:p>
            <a:r>
              <a:rPr lang="vi-VN">
                <a:latin typeface="Times New Roman" panose="02020603050405020304" pitchFamily="18" charset="0"/>
                <a:cs typeface="Times New Roman" panose="02020603050405020304" pitchFamily="18" charset="0"/>
              </a:rPr>
              <a:t>Chưa đạt đến ngưỡng nhưng trung bình có hơn 250 nhân viên và doanh thu ròng hơn 40.000.000 EUR trên toàn thế giới với điều kiện là ít nhất 50% doanh thu ròng này đã đạt được trong một số lĩnh vực nhất định</a:t>
            </a:r>
            <a:endParaRPr lang="fr-FR" dirty="0">
              <a:latin typeface="Times New Roman" panose="02020603050405020304" pitchFamily="18" charset="0"/>
              <a:cs typeface="Times New Roman" panose="02020603050405020304" pitchFamily="18" charset="0"/>
            </a:endParaRPr>
          </a:p>
        </p:txBody>
      </p:sp>
      <p:sp>
        <p:nvSpPr>
          <p:cNvPr id="2" name="Espace réservé du pied de page 1"/>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306808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ctr"/>
            <a:r>
              <a:rPr lang="fr-FR" b="1">
                <a:latin typeface="Times New Roman" panose="02020603050405020304" pitchFamily="18" charset="0"/>
                <a:cs typeface="Times New Roman" panose="02020603050405020304" pitchFamily="18" charset="0"/>
              </a:rPr>
              <a:t>Những doanh nghiệp  bị đặt dưới nghĩa vụ về cảnh giác</a:t>
            </a:r>
            <a:endParaRPr lang="fr-FR" b="1" dirty="0"/>
          </a:p>
        </p:txBody>
      </p:sp>
      <p:sp>
        <p:nvSpPr>
          <p:cNvPr id="5" name="Espace réservé du contenu 4"/>
          <p:cNvSpPr>
            <a:spLocks noGrp="1"/>
          </p:cNvSpPr>
          <p:nvPr>
            <p:ph sz="half" idx="1"/>
          </p:nvPr>
        </p:nvSpPr>
        <p:spPr/>
        <p:txBody>
          <a:bodyPr>
            <a:normAutofit/>
          </a:bodyPr>
          <a:lstStyle/>
          <a:p>
            <a:r>
              <a:rPr lang="fr-FR" sz="2000" b="1">
                <a:latin typeface="Times New Roman" panose="02020603050405020304" pitchFamily="18" charset="0"/>
                <a:cs typeface="Times New Roman" panose="02020603050405020304" pitchFamily="18" charset="0"/>
              </a:rPr>
              <a:t>Bộ luật Thương mại(Đ.225-102-4)</a:t>
            </a:r>
          </a:p>
          <a:p>
            <a:r>
              <a:rPr lang="fr-FR" sz="2000">
                <a:latin typeface="Times New Roman" panose="02020603050405020304" pitchFamily="18" charset="0"/>
                <a:cs typeface="Times New Roman" panose="02020603050405020304" pitchFamily="18" charset="0"/>
              </a:rPr>
              <a:t>« Mọi công ty mà…</a:t>
            </a:r>
          </a:p>
          <a:p>
            <a:r>
              <a:rPr lang="fr-FR" sz="2000">
                <a:latin typeface="Times New Roman" panose="02020603050405020304" pitchFamily="18" charset="0"/>
                <a:cs typeface="Times New Roman" panose="02020603050405020304" pitchFamily="18" charset="0"/>
              </a:rPr>
              <a:t>= các công ty có trụ sở  tại Pháp</a:t>
            </a:r>
            <a:endParaRPr lang="fr-FR" sz="2000" dirty="0">
              <a:latin typeface="Times New Roman" panose="02020603050405020304" pitchFamily="18" charset="0"/>
              <a:cs typeface="Times New Roman" panose="02020603050405020304" pitchFamily="18" charset="0"/>
            </a:endParaRPr>
          </a:p>
        </p:txBody>
      </p:sp>
      <p:sp>
        <p:nvSpPr>
          <p:cNvPr id="6" name="Espace réservé du contenu 5"/>
          <p:cNvSpPr>
            <a:spLocks noGrp="1"/>
          </p:cNvSpPr>
          <p:nvPr>
            <p:ph sz="half" idx="2"/>
          </p:nvPr>
        </p:nvSpPr>
        <p:spPr/>
        <p:txBody>
          <a:bodyPr>
            <a:normAutofit/>
          </a:bodyPr>
          <a:lstStyle/>
          <a:p>
            <a:pPr algn="ctr"/>
            <a:r>
              <a:rPr lang="en-US" b="1" smtClean="0">
                <a:latin typeface="Times New Roman" panose="02020603050405020304" pitchFamily="18" charset="0"/>
                <a:cs typeface="Times New Roman" panose="02020603050405020304" pitchFamily="18" charset="0"/>
              </a:rPr>
              <a:t>Đề xuất chỉ thị </a:t>
            </a:r>
            <a:endParaRPr lang="fr-FR" b="1" dirty="0" smtClean="0">
              <a:latin typeface="Times New Roman" panose="02020603050405020304" pitchFamily="18" charset="0"/>
              <a:cs typeface="Times New Roman" panose="02020603050405020304" pitchFamily="18" charset="0"/>
            </a:endParaRPr>
          </a:p>
          <a:p>
            <a:r>
              <a:rPr lang="vi-VN">
                <a:latin typeface="Times New Roman" panose="02020603050405020304" pitchFamily="18" charset="0"/>
                <a:cs typeface="Times New Roman" panose="02020603050405020304" pitchFamily="18" charset="0"/>
              </a:rPr>
              <a:t>cũng áp dụng cho các công ty được thành lập theo luật của nước thứ ba và đáp ứng một trong các điều kiện sau</a:t>
            </a:r>
            <a:r>
              <a:rPr lang="vi-VN" smtClean="0">
                <a:latin typeface="Times New Roman" panose="02020603050405020304" pitchFamily="18" charset="0"/>
                <a:cs typeface="Times New Roman" panose="02020603050405020304" pitchFamily="18" charset="0"/>
              </a:rPr>
              <a:t>:</a:t>
            </a:r>
            <a:endParaRPr lang="en-US" smtClean="0">
              <a:latin typeface="Times New Roman" panose="02020603050405020304" pitchFamily="18" charset="0"/>
              <a:cs typeface="Times New Roman" panose="02020603050405020304" pitchFamily="18" charset="0"/>
            </a:endParaRPr>
          </a:p>
          <a:p>
            <a:r>
              <a:rPr lang="vi-VN">
                <a:latin typeface="Times New Roman" panose="02020603050405020304" pitchFamily="18" charset="0"/>
                <a:cs typeface="Times New Roman" panose="02020603050405020304" pitchFamily="18" charset="0"/>
              </a:rPr>
              <a:t>Doanh thu ròng hơn 150.000.000 € trong Liên </a:t>
            </a:r>
            <a:r>
              <a:rPr lang="vi-VN" smtClean="0">
                <a:latin typeface="Times New Roman" panose="02020603050405020304" pitchFamily="18" charset="0"/>
                <a:cs typeface="Times New Roman" panose="02020603050405020304" pitchFamily="18" charset="0"/>
              </a:rPr>
              <a:t>minh</a:t>
            </a:r>
            <a:endParaRPr lang="en-US" smtClean="0">
              <a:latin typeface="Times New Roman" panose="02020603050405020304" pitchFamily="18" charset="0"/>
              <a:cs typeface="Times New Roman" panose="02020603050405020304" pitchFamily="18" charset="0"/>
            </a:endParaRPr>
          </a:p>
          <a:p>
            <a:r>
              <a:rPr lang="vi-VN">
                <a:latin typeface="Times New Roman" panose="02020603050405020304" pitchFamily="18" charset="0"/>
                <a:cs typeface="Times New Roman" panose="02020603050405020304" pitchFamily="18" charset="0"/>
              </a:rPr>
              <a:t>Hoặc doanh thu ròng từ 40.000.000 EUR đến 150.000.000 EUR, trong Liên minh với điều kiện là ít nhất 50% doanh thu ròng trên toàn thế giới đã đạt được trong lĩnh vực rủi ro cao</a:t>
            </a:r>
            <a:endParaRPr lang="fr-FR" dirty="0">
              <a:latin typeface="Times New Roman" panose="02020603050405020304" pitchFamily="18" charset="0"/>
              <a:cs typeface="Times New Roman" panose="02020603050405020304" pitchFamily="18" charset="0"/>
            </a:endParaRPr>
          </a:p>
        </p:txBody>
      </p:sp>
      <p:sp>
        <p:nvSpPr>
          <p:cNvPr id="2" name="Espace réservé du pied de page 1"/>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2922026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t> </a:t>
            </a:r>
            <a:r>
              <a:rPr lang="fr-FR" b="1">
                <a:latin typeface="Times New Roman" panose="02020603050405020304" pitchFamily="18" charset="0"/>
                <a:cs typeface="Times New Roman" panose="02020603050405020304" pitchFamily="18" charset="0"/>
              </a:rPr>
              <a:t>Bản chất </a:t>
            </a:r>
            <a:r>
              <a:rPr lang="fr-FR" b="1" smtClean="0">
                <a:latin typeface="Times New Roman" panose="02020603050405020304" pitchFamily="18" charset="0"/>
                <a:cs typeface="Times New Roman" panose="02020603050405020304" pitchFamily="18" charset="0"/>
              </a:rPr>
              <a:t>của rủi </a:t>
            </a:r>
            <a:r>
              <a:rPr lang="fr-FR" b="1">
                <a:latin typeface="Times New Roman" panose="02020603050405020304" pitchFamily="18" charset="0"/>
                <a:cs typeface="Times New Roman" panose="02020603050405020304" pitchFamily="18" charset="0"/>
              </a:rPr>
              <a:t>ro </a:t>
            </a:r>
            <a:r>
              <a:rPr lang="fr-FR" b="1" smtClean="0">
                <a:latin typeface="Times New Roman" panose="02020603050405020304" pitchFamily="18" charset="0"/>
                <a:cs typeface="Times New Roman" panose="02020603050405020304" pitchFamily="18" charset="0"/>
              </a:rPr>
              <a:t>là đối tượng của nghĩa </a:t>
            </a:r>
            <a:r>
              <a:rPr lang="fr-FR" b="1">
                <a:latin typeface="Times New Roman" panose="02020603050405020304" pitchFamily="18" charset="0"/>
                <a:cs typeface="Times New Roman" panose="02020603050405020304" pitchFamily="18" charset="0"/>
              </a:rPr>
              <a:t>vụ cảnh giác</a:t>
            </a: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sz="half" idx="1"/>
          </p:nvPr>
        </p:nvSpPr>
        <p:spPr/>
        <p:txBody>
          <a:bodyPr>
            <a:normAutofit fontScale="92500" lnSpcReduction="10000"/>
          </a:bodyPr>
          <a:lstStyle/>
          <a:p>
            <a:pPr algn="ctr"/>
            <a:r>
              <a:rPr lang="fr-FR" b="1" smtClean="0">
                <a:latin typeface="Times New Roman" panose="02020603050405020304" pitchFamily="18" charset="0"/>
                <a:cs typeface="Times New Roman" panose="02020603050405020304" pitchFamily="18" charset="0"/>
              </a:rPr>
              <a:t>Pháp luật Pháp</a:t>
            </a:r>
            <a:endParaRPr lang="fr-FR" b="1" dirty="0" smtClean="0">
              <a:latin typeface="Times New Roman" panose="02020603050405020304" pitchFamily="18" charset="0"/>
              <a:cs typeface="Times New Roman" panose="02020603050405020304" pitchFamily="18" charset="0"/>
            </a:endParaRPr>
          </a:p>
          <a:p>
            <a:r>
              <a:rPr lang="vi-VN">
                <a:latin typeface="Times New Roman" panose="02020603050405020304" pitchFamily="18" charset="0"/>
                <a:cs typeface="Times New Roman" panose="02020603050405020304" pitchFamily="18" charset="0"/>
              </a:rPr>
              <a:t>các biện pháp cảnh giác hợp lý để xác định các rủi ro và ngăn chặn các vi phạm nghiêm trọng về quyền con người và các quyền tự do cơ bản, sức khỏe và sự an toàn của con người và môi </a:t>
            </a:r>
            <a:r>
              <a:rPr lang="vi-VN" smtClean="0">
                <a:latin typeface="Times New Roman" panose="02020603050405020304" pitchFamily="18" charset="0"/>
                <a:cs typeface="Times New Roman" panose="02020603050405020304" pitchFamily="18" charset="0"/>
              </a:rPr>
              <a:t>trường</a:t>
            </a:r>
            <a:r>
              <a:rPr lang="en-US" smtClean="0">
                <a:latin typeface="Times New Roman" panose="02020603050405020304" pitchFamily="18" charset="0"/>
                <a:cs typeface="Times New Roman" panose="02020603050405020304" pitchFamily="18" charset="0"/>
              </a:rPr>
              <a:t> – Luật “Khí hậu” </a:t>
            </a:r>
            <a:r>
              <a:rPr lang="fr-FR" smtClean="0">
                <a:latin typeface="Times New Roman" panose="02020603050405020304" pitchFamily="18" charset="0"/>
                <a:cs typeface="Times New Roman" panose="02020603050405020304" pitchFamily="18" charset="0"/>
              </a:rPr>
              <a:t>22.08.21 </a:t>
            </a:r>
            <a:r>
              <a:rPr lang="fr-FR" dirty="0" smtClean="0">
                <a:latin typeface="Times New Roman" panose="02020603050405020304" pitchFamily="18" charset="0"/>
                <a:cs typeface="Times New Roman" panose="02020603050405020304" pitchFamily="18" charset="0"/>
              </a:rPr>
              <a:t>: </a:t>
            </a:r>
          </a:p>
          <a:p>
            <a:r>
              <a:rPr lang="fr-FR" smtClean="0">
                <a:latin typeface="Times New Roman" panose="02020603050405020304" pitchFamily="18" charset="0"/>
                <a:cs typeface="Times New Roman" panose="02020603050405020304" pitchFamily="18" charset="0"/>
              </a:rPr>
              <a:t>Đối với "các </a:t>
            </a:r>
            <a:r>
              <a:rPr lang="fr-FR">
                <a:latin typeface="Times New Roman" panose="02020603050405020304" pitchFamily="18" charset="0"/>
                <a:cs typeface="Times New Roman" panose="02020603050405020304" pitchFamily="18" charset="0"/>
              </a:rPr>
              <a:t>công ty sản xuất hoặc </a:t>
            </a:r>
            <a:r>
              <a:rPr lang="fr-FR" smtClean="0">
                <a:latin typeface="Times New Roman" panose="02020603050405020304" pitchFamily="18" charset="0"/>
                <a:cs typeface="Times New Roman" panose="02020603050405020304" pitchFamily="18" charset="0"/>
              </a:rPr>
              <a:t>kinh doanh các </a:t>
            </a:r>
            <a:r>
              <a:rPr lang="fr-FR">
                <a:latin typeface="Times New Roman" panose="02020603050405020304" pitchFamily="18" charset="0"/>
                <a:cs typeface="Times New Roman" panose="02020603050405020304" pitchFamily="18" charset="0"/>
              </a:rPr>
              <a:t>sản phẩm nông nghiệp hoặc lâm </a:t>
            </a:r>
            <a:r>
              <a:rPr lang="fr-FR" smtClean="0">
                <a:latin typeface="Times New Roman" panose="02020603050405020304" pitchFamily="18" charset="0"/>
                <a:cs typeface="Times New Roman" panose="02020603050405020304" pitchFamily="18" charset="0"/>
              </a:rPr>
              <a:t>nghiệp</a:t>
            </a:r>
          </a:p>
          <a:p>
            <a:r>
              <a:rPr lang="fr-FR">
                <a:latin typeface="Times New Roman" panose="02020603050405020304" pitchFamily="18" charset="0"/>
                <a:cs typeface="Times New Roman" panose="02020603050405020304" pitchFamily="18" charset="0"/>
              </a:rPr>
              <a:t>"để xác định các rủi ro và ngăn chặn nạn phá rừng liên quan đến việc sản xuất và vận chuyển hàng hóa và dịch vụ nhập khẩu đến Pháp </a:t>
            </a:r>
            <a:r>
              <a:rPr lang="fr-FR" b="1" dirty="0">
                <a:latin typeface="Times New Roman" panose="02020603050405020304" pitchFamily="18" charset="0"/>
                <a:cs typeface="Times New Roman" panose="02020603050405020304" pitchFamily="18" charset="0"/>
              </a:rPr>
              <a:t> </a:t>
            </a:r>
          </a:p>
        </p:txBody>
      </p:sp>
      <p:sp>
        <p:nvSpPr>
          <p:cNvPr id="4" name="Espace réservé du contenu 3"/>
          <p:cNvSpPr>
            <a:spLocks noGrp="1"/>
          </p:cNvSpPr>
          <p:nvPr>
            <p:ph sz="half" idx="2"/>
          </p:nvPr>
        </p:nvSpPr>
        <p:spPr/>
        <p:txBody>
          <a:bodyPr>
            <a:normAutofit fontScale="92500" lnSpcReduction="10000"/>
          </a:bodyPr>
          <a:lstStyle/>
          <a:p>
            <a:pPr algn="ctr"/>
            <a:r>
              <a:rPr lang="fr-FR" b="1" smtClean="0">
                <a:latin typeface="Times New Roman" panose="02020603050405020304" pitchFamily="18" charset="0"/>
                <a:cs typeface="Times New Roman" panose="02020603050405020304" pitchFamily="18" charset="0"/>
              </a:rPr>
              <a:t>Đối tượng chỉ thị. </a:t>
            </a:r>
            <a:r>
              <a:rPr lang="fr-FR" dirty="0" smtClean="0">
                <a:latin typeface="Times New Roman" panose="02020603050405020304" pitchFamily="18" charset="0"/>
                <a:cs typeface="Times New Roman" panose="02020603050405020304" pitchFamily="18" charset="0"/>
              </a:rPr>
              <a:t>:</a:t>
            </a:r>
          </a:p>
          <a:p>
            <a:r>
              <a:rPr lang="fr-FR">
                <a:latin typeface="Times New Roman" panose="02020603050405020304" pitchFamily="18" charset="0"/>
                <a:cs typeface="Times New Roman" panose="02020603050405020304" pitchFamily="18" charset="0"/>
              </a:rPr>
              <a:t>nghĩa vụ của công ty đối với các tác động bất lợi thực tế và tiềm </a:t>
            </a:r>
            <a:r>
              <a:rPr lang="fr-FR" smtClean="0">
                <a:latin typeface="Times New Roman" panose="02020603050405020304" pitchFamily="18" charset="0"/>
                <a:cs typeface="Times New Roman" panose="02020603050405020304" pitchFamily="18" charset="0"/>
              </a:rPr>
              <a:t>tàng</a:t>
            </a:r>
          </a:p>
          <a:p>
            <a:endParaRPr lang="fr-FR" dirty="0" smtClean="0">
              <a:latin typeface="Times New Roman" panose="02020603050405020304" pitchFamily="18" charset="0"/>
              <a:cs typeface="Times New Roman" panose="02020603050405020304" pitchFamily="18" charset="0"/>
            </a:endParaRPr>
          </a:p>
          <a:p>
            <a:r>
              <a:rPr lang="vi-VN" b="1">
                <a:latin typeface="Times New Roman" panose="02020603050405020304" pitchFamily="18" charset="0"/>
                <a:cs typeface="Times New Roman" panose="02020603050405020304" pitchFamily="18" charset="0"/>
              </a:rPr>
              <a:t>về quyền con người và tác động tiêu cực đến môi trường</a:t>
            </a:r>
            <a:r>
              <a:rPr lang="vi-VN" b="1" smtClean="0">
                <a:latin typeface="Times New Roman" panose="02020603050405020304" pitchFamily="18" charset="0"/>
                <a:cs typeface="Times New Roman" panose="02020603050405020304" pitchFamily="18" charset="0"/>
              </a:rPr>
              <a:t>,</a:t>
            </a:r>
            <a:endParaRPr lang="en-US" b="1" smtClean="0">
              <a:latin typeface="Times New Roman" panose="02020603050405020304" pitchFamily="18" charset="0"/>
              <a:cs typeface="Times New Roman" panose="02020603050405020304" pitchFamily="18" charset="0"/>
            </a:endParaRPr>
          </a:p>
          <a:p>
            <a:endParaRPr lang="fr-FR" b="1" dirty="0" smtClean="0">
              <a:latin typeface="Times New Roman" panose="02020603050405020304" pitchFamily="18" charset="0"/>
              <a:cs typeface="Times New Roman" panose="02020603050405020304" pitchFamily="18" charset="0"/>
            </a:endParaRPr>
          </a:p>
          <a:p>
            <a:r>
              <a:rPr lang="fr-FR" smtClean="0">
                <a:latin typeface="Times New Roman" panose="02020603050405020304" pitchFamily="18" charset="0"/>
                <a:cs typeface="Times New Roman" panose="02020603050405020304" pitchFamily="18" charset="0"/>
              </a:rPr>
              <a:t>Xác định </a:t>
            </a:r>
            <a:r>
              <a:rPr lang="fr-FR">
                <a:latin typeface="Times New Roman" panose="02020603050405020304" pitchFamily="18" charset="0"/>
                <a:cs typeface="Times New Roman" panose="02020603050405020304" pitchFamily="18" charset="0"/>
              </a:rPr>
              <a:t>các </a:t>
            </a:r>
            <a:r>
              <a:rPr lang="fr-FR" smtClean="0">
                <a:latin typeface="Times New Roman" panose="02020603050405020304" pitchFamily="18" charset="0"/>
                <a:cs typeface="Times New Roman" panose="02020603050405020304" pitchFamily="18" charset="0"/>
              </a:rPr>
              <a:t>vi phạm này </a:t>
            </a:r>
            <a:r>
              <a:rPr lang="fr-FR">
                <a:latin typeface="Times New Roman" panose="02020603050405020304" pitchFamily="18" charset="0"/>
                <a:cs typeface="Times New Roman" panose="02020603050405020304" pitchFamily="18" charset="0"/>
              </a:rPr>
              <a:t>trong phụ lục của chỉ thị</a:t>
            </a:r>
            <a:endParaRPr lang="fr-FR" dirty="0" smtClean="0">
              <a:latin typeface="Times New Roman" panose="02020603050405020304" pitchFamily="18" charset="0"/>
              <a:cs typeface="Times New Roman" panose="02020603050405020304" pitchFamily="18" charset="0"/>
            </a:endParaRPr>
          </a:p>
        </p:txBody>
      </p:sp>
      <p:sp>
        <p:nvSpPr>
          <p:cNvPr id="5" name="Espace réservé du pied de page 4"/>
          <p:cNvSpPr>
            <a:spLocks noGrp="1"/>
          </p:cNvSpPr>
          <p:nvPr>
            <p:ph type="ftr" sz="quarter" idx="11"/>
          </p:nvPr>
        </p:nvSpPr>
        <p:spPr/>
        <p:txBody>
          <a:bodyPr/>
          <a:lstStyle/>
          <a:p>
            <a:r>
              <a:rPr lang="fr-FR" dirty="0" err="1" smtClean="0"/>
              <a:t>G.Jazottes</a:t>
            </a:r>
            <a:r>
              <a:rPr lang="fr-FR" dirty="0" smtClean="0"/>
              <a:t> - Colloque HUE - 25 avril 2023</a:t>
            </a:r>
            <a:endParaRPr lang="en-US" dirty="0"/>
          </a:p>
        </p:txBody>
      </p:sp>
    </p:spTree>
    <p:extLst>
      <p:ext uri="{BB962C8B-B14F-4D97-AF65-F5344CB8AC3E}">
        <p14:creationId xmlns:p14="http://schemas.microsoft.com/office/powerpoint/2010/main" val="2435562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normAutofit/>
          </a:bodyPr>
          <a:lstStyle/>
          <a:p>
            <a:pPr algn="ctr"/>
            <a:r>
              <a:rPr lang="fr-FR" b="1">
                <a:latin typeface="Times New Roman" panose="02020603050405020304" pitchFamily="18" charset="0"/>
                <a:cs typeface="Times New Roman" panose="02020603050405020304" pitchFamily="18" charset="0"/>
              </a:rPr>
              <a:t>Bản chất của rủi ro là đối tượng của nghĩa vụ cảnh giác</a:t>
            </a:r>
            <a:endParaRPr lang="fr-FR" b="1" dirty="0"/>
          </a:p>
        </p:txBody>
      </p:sp>
      <p:sp>
        <p:nvSpPr>
          <p:cNvPr id="6" name="Espace réservé du contenu 5"/>
          <p:cNvSpPr>
            <a:spLocks noGrp="1"/>
          </p:cNvSpPr>
          <p:nvPr>
            <p:ph idx="1"/>
          </p:nvPr>
        </p:nvSpPr>
        <p:spPr/>
        <p:txBody>
          <a:bodyPr/>
          <a:lstStyle/>
          <a:p>
            <a:pPr algn="ctr"/>
            <a:r>
              <a:rPr lang="en-US" b="1" smtClean="0">
                <a:latin typeface="Times New Roman" panose="02020603050405020304" pitchFamily="18" charset="0"/>
                <a:cs typeface="Times New Roman" panose="02020603050405020304" pitchFamily="18" charset="0"/>
              </a:rPr>
              <a:t>Đề xuất của chỉ thị </a:t>
            </a:r>
            <a:endParaRPr lang="fr-FR" b="1" dirty="0" smtClean="0">
              <a:latin typeface="Times New Roman" panose="02020603050405020304" pitchFamily="18" charset="0"/>
              <a:cs typeface="Times New Roman" panose="02020603050405020304" pitchFamily="18" charset="0"/>
            </a:endParaRPr>
          </a:p>
          <a:p>
            <a:r>
              <a:rPr lang="vi-VN" sz="2000">
                <a:latin typeface="Times New Roman" panose="02020603050405020304" pitchFamily="18" charset="0"/>
                <a:cs typeface="Times New Roman" panose="02020603050405020304" pitchFamily="18" charset="0"/>
              </a:rPr>
              <a:t>'tác động </a:t>
            </a:r>
            <a:r>
              <a:rPr lang="vi-VN" sz="2000" smtClean="0">
                <a:latin typeface="Times New Roman" panose="02020603050405020304" pitchFamily="18" charset="0"/>
                <a:cs typeface="Times New Roman" panose="02020603050405020304" pitchFamily="18" charset="0"/>
              </a:rPr>
              <a:t>bất lợi</a:t>
            </a:r>
            <a:r>
              <a:rPr lang="en-US" sz="2000" smtClean="0">
                <a:latin typeface="Times New Roman" panose="02020603050405020304" pitchFamily="18" charset="0"/>
                <a:cs typeface="Times New Roman" panose="02020603050405020304" pitchFamily="18" charset="0"/>
              </a:rPr>
              <a:t> đến </a:t>
            </a:r>
            <a:r>
              <a:rPr lang="vi-VN" sz="2000">
                <a:latin typeface="Times New Roman" panose="02020603050405020304" pitchFamily="18" charset="0"/>
                <a:cs typeface="Times New Roman" panose="02020603050405020304" pitchFamily="18" charset="0"/>
              </a:rPr>
              <a:t>môi trường </a:t>
            </a:r>
            <a:r>
              <a:rPr lang="vi-VN" sz="2000" smtClean="0">
                <a:latin typeface="Times New Roman" panose="02020603050405020304" pitchFamily="18" charset="0"/>
                <a:cs typeface="Times New Roman" panose="02020603050405020304" pitchFamily="18" charset="0"/>
              </a:rPr>
              <a:t>' </a:t>
            </a:r>
            <a:r>
              <a:rPr lang="vi-VN" sz="2000">
                <a:latin typeface="Times New Roman" panose="02020603050405020304" pitchFamily="18" charset="0"/>
                <a:cs typeface="Times New Roman" panose="02020603050405020304" pitchFamily="18" charset="0"/>
              </a:rPr>
              <a:t>có nghĩa là tác động tiêu cực đến môi trường do vi phạm bất kỳ điều </a:t>
            </a:r>
            <a:r>
              <a:rPr lang="vi-VN" sz="2000" b="1">
                <a:latin typeface="Times New Roman" panose="02020603050405020304" pitchFamily="18" charset="0"/>
                <a:cs typeface="Times New Roman" panose="02020603050405020304" pitchFamily="18" charset="0"/>
              </a:rPr>
              <a:t>cấm và nghĩa vụ nào phát sinh từ các công ước quốc tế về môi trường được liệt kê trong Phụ lục, Phần II</a:t>
            </a:r>
            <a:r>
              <a:rPr lang="fr-FR" sz="2000" b="1" smtClean="0">
                <a:latin typeface="Times New Roman" panose="02020603050405020304" pitchFamily="18" charset="0"/>
                <a:cs typeface="Times New Roman" panose="02020603050405020304" pitchFamily="18" charset="0"/>
              </a:rPr>
              <a:t> </a:t>
            </a:r>
            <a:endParaRPr lang="fr-FR" sz="2000" b="1" dirty="0" smtClean="0">
              <a:latin typeface="Times New Roman" panose="02020603050405020304" pitchFamily="18" charset="0"/>
              <a:cs typeface="Times New Roman" panose="02020603050405020304" pitchFamily="18" charset="0"/>
            </a:endParaRPr>
          </a:p>
          <a:p>
            <a:r>
              <a:rPr lang="vi-VN" sz="2000">
                <a:latin typeface="Times New Roman" panose="02020603050405020304" pitchFamily="18" charset="0"/>
                <a:cs typeface="Times New Roman" panose="02020603050405020304" pitchFamily="18" charset="0"/>
              </a:rPr>
              <a:t>“tác động bất lợi về nhân quyền” có nghĩa là tác động bất lợi đối với những người được bảo vệ do vi phạm bất kỳ </a:t>
            </a:r>
            <a:r>
              <a:rPr lang="vi-VN" sz="2000" b="1">
                <a:latin typeface="Times New Roman" panose="02020603050405020304" pitchFamily="18" charset="0"/>
                <a:cs typeface="Times New Roman" panose="02020603050405020304" pitchFamily="18" charset="0"/>
              </a:rPr>
              <a:t>quyền hoặc điều cấm nào được liệt kê trong Phụ lục, Phần I, Mục 1, như được quy định trong các công ước quốc tế được liệt kê trong Phụ lục, Phần I, Mục 2</a:t>
            </a:r>
            <a:endParaRPr lang="fr-FR" sz="2000" b="1" dirty="0">
              <a:latin typeface="Times New Roman" panose="02020603050405020304" pitchFamily="18" charset="0"/>
              <a:cs typeface="Times New Roman" panose="02020603050405020304" pitchFamily="18" charset="0"/>
            </a:endParaRPr>
          </a:p>
        </p:txBody>
      </p:sp>
      <p:sp>
        <p:nvSpPr>
          <p:cNvPr id="2" name="Espace réservé du pied de page 1"/>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1781488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normAutofit/>
          </a:bodyPr>
          <a:lstStyle/>
          <a:p>
            <a:pPr algn="ctr"/>
            <a:r>
              <a:rPr lang="fr-FR" b="1" smtClean="0">
                <a:latin typeface="Times New Roman" panose="02020603050405020304" pitchFamily="18" charset="0"/>
                <a:cs typeface="Times New Roman" panose="02020603050405020304" pitchFamily="18" charset="0"/>
              </a:rPr>
              <a:t>Định vị rủi ro trong chuỗi giá trị</a:t>
            </a:r>
            <a:endParaRPr lang="fr-FR" b="1" dirty="0">
              <a:latin typeface="Times New Roman" panose="02020603050405020304" pitchFamily="18" charset="0"/>
              <a:cs typeface="Times New Roman" panose="02020603050405020304" pitchFamily="18" charset="0"/>
            </a:endParaRPr>
          </a:p>
        </p:txBody>
      </p:sp>
      <p:sp>
        <p:nvSpPr>
          <p:cNvPr id="6" name="Espace réservé du texte 5"/>
          <p:cNvSpPr>
            <a:spLocks noGrp="1"/>
          </p:cNvSpPr>
          <p:nvPr>
            <p:ph type="body" idx="1"/>
          </p:nvPr>
        </p:nvSpPr>
        <p:spPr/>
        <p:txBody>
          <a:bodyPr/>
          <a:lstStyle/>
          <a:p>
            <a:r>
              <a:rPr lang="fr-FR" b="1" smtClean="0">
                <a:latin typeface="Times New Roman" panose="02020603050405020304" pitchFamily="18" charset="0"/>
                <a:cs typeface="Times New Roman" panose="02020603050405020304" pitchFamily="18" charset="0"/>
              </a:rPr>
              <a:t>Pháp luật Pháp</a:t>
            </a:r>
            <a:endParaRPr lang="fr-FR" b="1" dirty="0">
              <a:latin typeface="Times New Roman" panose="02020603050405020304" pitchFamily="18" charset="0"/>
              <a:cs typeface="Times New Roman" panose="02020603050405020304" pitchFamily="18" charset="0"/>
            </a:endParaRPr>
          </a:p>
        </p:txBody>
      </p:sp>
      <p:sp>
        <p:nvSpPr>
          <p:cNvPr id="7" name="Espace réservé du contenu 6"/>
          <p:cNvSpPr>
            <a:spLocks noGrp="1"/>
          </p:cNvSpPr>
          <p:nvPr>
            <p:ph sz="half" idx="2"/>
          </p:nvPr>
        </p:nvSpPr>
        <p:spPr/>
        <p:txBody>
          <a:bodyPr>
            <a:normAutofit fontScale="92500" lnSpcReduction="10000"/>
          </a:bodyPr>
          <a:lstStyle/>
          <a:p>
            <a:pPr algn="ctr"/>
            <a:r>
              <a:rPr lang="fr-FR" sz="2000" b="1" smtClean="0">
                <a:latin typeface="Times New Roman" panose="02020603050405020304" pitchFamily="18" charset="0"/>
                <a:cs typeface="Times New Roman" panose="02020603050405020304" pitchFamily="18" charset="0"/>
              </a:rPr>
              <a:t>Rủi ro  </a:t>
            </a:r>
            <a:endParaRPr lang="fr-FR" sz="2000" b="1" dirty="0" smtClean="0">
              <a:latin typeface="Times New Roman" panose="02020603050405020304" pitchFamily="18" charset="0"/>
              <a:cs typeface="Times New Roman" panose="02020603050405020304" pitchFamily="18" charset="0"/>
            </a:endParaRPr>
          </a:p>
          <a:p>
            <a:r>
              <a:rPr lang="fr-FR" sz="2000">
                <a:latin typeface="Times New Roman" panose="02020603050405020304" pitchFamily="18" charset="0"/>
                <a:cs typeface="Times New Roman" panose="02020603050405020304" pitchFamily="18" charset="0"/>
              </a:rPr>
              <a:t>phát sinh từ các hoạt động của công ty và của các công ty trực tiếp hoặc gián tiếp kiểm soát, </a:t>
            </a:r>
            <a:endParaRPr lang="fr-FR" sz="2000" dirty="0">
              <a:latin typeface="Times New Roman" panose="02020603050405020304" pitchFamily="18" charset="0"/>
              <a:cs typeface="Times New Roman" panose="02020603050405020304" pitchFamily="18" charset="0"/>
            </a:endParaRPr>
          </a:p>
          <a:p>
            <a:r>
              <a:rPr lang="vi-VN" sz="2000">
                <a:latin typeface="Times New Roman" panose="02020603050405020304" pitchFamily="18" charset="0"/>
                <a:cs typeface="Times New Roman" panose="02020603050405020304" pitchFamily="18" charset="0"/>
              </a:rPr>
              <a:t>cũng như các hoạt động của </a:t>
            </a:r>
            <a:r>
              <a:rPr lang="vi-VN" sz="2000" b="1">
                <a:latin typeface="Times New Roman" panose="02020603050405020304" pitchFamily="18" charset="0"/>
                <a:cs typeface="Times New Roman" panose="02020603050405020304" pitchFamily="18" charset="0"/>
              </a:rPr>
              <a:t>các </a:t>
            </a:r>
            <a:r>
              <a:rPr lang="en-US" sz="2000" b="1" smtClean="0">
                <a:latin typeface="Times New Roman" panose="02020603050405020304" pitchFamily="18" charset="0"/>
                <a:cs typeface="Times New Roman" panose="02020603050405020304" pitchFamily="18" charset="0"/>
              </a:rPr>
              <a:t>công ty gia công- nhà thầu </a:t>
            </a:r>
            <a:r>
              <a:rPr lang="vi-VN" sz="2000" b="1" smtClean="0">
                <a:latin typeface="Times New Roman" panose="02020603050405020304" pitchFamily="18" charset="0"/>
                <a:cs typeface="Times New Roman" panose="02020603050405020304" pitchFamily="18" charset="0"/>
              </a:rPr>
              <a:t>hoặc </a:t>
            </a:r>
            <a:r>
              <a:rPr lang="vi-VN" sz="2000" b="1">
                <a:latin typeface="Times New Roman" panose="02020603050405020304" pitchFamily="18" charset="0"/>
                <a:cs typeface="Times New Roman" panose="02020603050405020304" pitchFamily="18" charset="0"/>
              </a:rPr>
              <a:t>nhà cung cấp </a:t>
            </a:r>
            <a:r>
              <a:rPr lang="vi-VN" sz="2000">
                <a:latin typeface="Times New Roman" panose="02020603050405020304" pitchFamily="18" charset="0"/>
                <a:cs typeface="Times New Roman" panose="02020603050405020304" pitchFamily="18" charset="0"/>
              </a:rPr>
              <a:t>mà mối quan hệ thương mại đã thiết lập được </a:t>
            </a:r>
            <a:r>
              <a:rPr lang="vi-VN" sz="2000" b="1">
                <a:latin typeface="Times New Roman" panose="02020603050405020304" pitchFamily="18" charset="0"/>
                <a:cs typeface="Times New Roman" panose="02020603050405020304" pitchFamily="18" charset="0"/>
              </a:rPr>
              <a:t>duy trì, khi các hoạt động </a:t>
            </a:r>
            <a:r>
              <a:rPr lang="vi-VN" sz="2000" b="1" smtClean="0">
                <a:latin typeface="Times New Roman" panose="02020603050405020304" pitchFamily="18" charset="0"/>
                <a:cs typeface="Times New Roman" panose="02020603050405020304" pitchFamily="18" charset="0"/>
              </a:rPr>
              <a:t>gắn </a:t>
            </a:r>
            <a:r>
              <a:rPr lang="vi-VN" sz="2000" b="1">
                <a:latin typeface="Times New Roman" panose="02020603050405020304" pitchFamily="18" charset="0"/>
                <a:cs typeface="Times New Roman" panose="02020603050405020304" pitchFamily="18" charset="0"/>
              </a:rPr>
              <a:t>liền với mối quan hệ này</a:t>
            </a:r>
            <a:r>
              <a:rPr lang="fr-FR" sz="2000" b="1" smtClean="0">
                <a:latin typeface="Times New Roman" panose="02020603050405020304" pitchFamily="18" charset="0"/>
                <a:cs typeface="Times New Roman" panose="02020603050405020304" pitchFamily="18" charset="0"/>
              </a:rPr>
              <a:t>.</a:t>
            </a:r>
            <a:endParaRPr lang="fr-FR" sz="2000" b="1" dirty="0" smtClean="0">
              <a:latin typeface="Times New Roman" panose="02020603050405020304" pitchFamily="18" charset="0"/>
              <a:cs typeface="Times New Roman" panose="02020603050405020304" pitchFamily="18" charset="0"/>
            </a:endParaRPr>
          </a:p>
          <a:p>
            <a:r>
              <a:rPr lang="fr-FR" sz="2000" b="1" smtClean="0">
                <a:latin typeface="Times New Roman" panose="02020603050405020304" pitchFamily="18" charset="0"/>
                <a:cs typeface="Times New Roman" panose="02020603050405020304" pitchFamily="18" charset="0"/>
              </a:rPr>
              <a:t>= gia công- thầu</a:t>
            </a:r>
            <a:endParaRPr lang="fr-FR" sz="2000" b="1" dirty="0">
              <a:latin typeface="Times New Roman" panose="02020603050405020304" pitchFamily="18" charset="0"/>
              <a:cs typeface="Times New Roman" panose="02020603050405020304" pitchFamily="18" charset="0"/>
            </a:endParaRPr>
          </a:p>
          <a:p>
            <a:endParaRPr lang="fr-FR" dirty="0"/>
          </a:p>
        </p:txBody>
      </p:sp>
      <p:sp>
        <p:nvSpPr>
          <p:cNvPr id="8" name="Espace réservé du texte 7"/>
          <p:cNvSpPr>
            <a:spLocks noGrp="1"/>
          </p:cNvSpPr>
          <p:nvPr>
            <p:ph type="body" sz="quarter" idx="3"/>
          </p:nvPr>
        </p:nvSpPr>
        <p:spPr>
          <a:xfrm>
            <a:off x="7505610" y="2021597"/>
            <a:ext cx="3999001" cy="576262"/>
          </a:xfrm>
        </p:spPr>
        <p:txBody>
          <a:bodyPr/>
          <a:lstStyle/>
          <a:p>
            <a:r>
              <a:rPr lang="en-US" b="1" smtClean="0">
                <a:latin typeface="Times New Roman" panose="02020603050405020304" pitchFamily="18" charset="0"/>
                <a:cs typeface="Times New Roman" panose="02020603050405020304" pitchFamily="18" charset="0"/>
              </a:rPr>
              <a:t>Đề xuất của chỉ thị </a:t>
            </a:r>
            <a:endParaRPr lang="fr-FR" b="1" dirty="0">
              <a:latin typeface="Times New Roman" panose="02020603050405020304" pitchFamily="18" charset="0"/>
              <a:cs typeface="Times New Roman" panose="02020603050405020304" pitchFamily="18" charset="0"/>
            </a:endParaRPr>
          </a:p>
        </p:txBody>
      </p:sp>
      <p:sp>
        <p:nvSpPr>
          <p:cNvPr id="9" name="Espace réservé du contenu 8"/>
          <p:cNvSpPr>
            <a:spLocks noGrp="1"/>
          </p:cNvSpPr>
          <p:nvPr>
            <p:ph sz="quarter" idx="4"/>
          </p:nvPr>
        </p:nvSpPr>
        <p:spPr/>
        <p:txBody>
          <a:bodyPr>
            <a:normAutofit/>
          </a:bodyPr>
          <a:lstStyle/>
          <a:p>
            <a:r>
              <a:rPr lang="fr-FR" sz="2000" b="1">
                <a:latin typeface="Times New Roman" panose="02020603050405020304" pitchFamily="18" charset="0"/>
                <a:cs typeface="Times New Roman" panose="02020603050405020304" pitchFamily="18" charset="0"/>
              </a:rPr>
              <a:t>Tác động tiêu cực thực tế và tiềm </a:t>
            </a:r>
            <a:r>
              <a:rPr lang="fr-FR" sz="2000" b="1" smtClean="0">
                <a:latin typeface="Times New Roman" panose="02020603050405020304" pitchFamily="18" charset="0"/>
                <a:cs typeface="Times New Roman" panose="02020603050405020304" pitchFamily="18" charset="0"/>
              </a:rPr>
              <a:t>tàng</a:t>
            </a:r>
          </a:p>
          <a:p>
            <a:r>
              <a:rPr lang="fr-FR" sz="2000">
                <a:latin typeface="Times New Roman" panose="02020603050405020304" pitchFamily="18" charset="0"/>
                <a:cs typeface="Times New Roman" panose="02020603050405020304" pitchFamily="18" charset="0"/>
              </a:rPr>
              <a:t>đối với các hoạt động của chính </a:t>
            </a:r>
            <a:r>
              <a:rPr lang="fr-FR" sz="2000" smtClean="0">
                <a:latin typeface="Times New Roman" panose="02020603050405020304" pitchFamily="18" charset="0"/>
                <a:cs typeface="Times New Roman" panose="02020603050405020304" pitchFamily="18" charset="0"/>
              </a:rPr>
              <a:t>công ty, </a:t>
            </a:r>
            <a:r>
              <a:rPr lang="fr-FR" sz="2000">
                <a:latin typeface="Times New Roman" panose="02020603050405020304" pitchFamily="18" charset="0"/>
                <a:cs typeface="Times New Roman" panose="02020603050405020304" pitchFamily="18" charset="0"/>
              </a:rPr>
              <a:t>các hoạt động của các công ty con </a:t>
            </a:r>
            <a:endParaRPr lang="fr-FR" sz="2000" smtClean="0">
              <a:latin typeface="Times New Roman" panose="02020603050405020304" pitchFamily="18" charset="0"/>
              <a:cs typeface="Times New Roman" panose="02020603050405020304" pitchFamily="18" charset="0"/>
            </a:endParaRPr>
          </a:p>
          <a:p>
            <a:r>
              <a:rPr lang="vi-VN" sz="2000">
                <a:latin typeface="Times New Roman" panose="02020603050405020304" pitchFamily="18" charset="0"/>
                <a:cs typeface="Times New Roman" panose="02020603050405020304" pitchFamily="18" charset="0"/>
              </a:rPr>
              <a:t>và các hoạt động chuỗi giá trị được thực hiện bởi các thực </a:t>
            </a:r>
            <a:r>
              <a:rPr lang="vi-VN" sz="2000" b="1">
                <a:latin typeface="Times New Roman" panose="02020603050405020304" pitchFamily="18" charset="0"/>
                <a:cs typeface="Times New Roman" panose="02020603050405020304" pitchFamily="18" charset="0"/>
              </a:rPr>
              <a:t>thể mà công ty đã thiết lập mối quan hệ kinh </a:t>
            </a:r>
            <a:r>
              <a:rPr lang="vi-VN" sz="2000" b="1" smtClean="0">
                <a:latin typeface="Times New Roman" panose="02020603050405020304" pitchFamily="18" charset="0"/>
                <a:cs typeface="Times New Roman" panose="02020603050405020304" pitchFamily="18" charset="0"/>
              </a:rPr>
              <a:t>doanh</a:t>
            </a:r>
            <a:endParaRPr lang="en-US" sz="2000" b="1" smtClean="0">
              <a:latin typeface="Times New Roman" panose="02020603050405020304" pitchFamily="18" charset="0"/>
              <a:cs typeface="Times New Roman" panose="02020603050405020304" pitchFamily="18" charset="0"/>
            </a:endParaRPr>
          </a:p>
          <a:p>
            <a:r>
              <a:rPr lang="fr-FR" sz="2000" b="1">
                <a:latin typeface="Times New Roman" panose="02020603050405020304" pitchFamily="18" charset="0"/>
                <a:cs typeface="Times New Roman" panose="02020603050405020304" pitchFamily="18" charset="0"/>
              </a:rPr>
              <a:t>= </a:t>
            </a:r>
            <a:r>
              <a:rPr lang="fr-FR" sz="2000" b="1" smtClean="0">
                <a:latin typeface="Times New Roman" panose="02020603050405020304" pitchFamily="18" charset="0"/>
                <a:cs typeface="Times New Roman" panose="02020603050405020304" pitchFamily="18" charset="0"/>
              </a:rPr>
              <a:t>gia công – thầu  </a:t>
            </a:r>
            <a:endParaRPr lang="fr-FR" sz="2000" b="1">
              <a:latin typeface="Times New Roman" panose="02020603050405020304" pitchFamily="18" charset="0"/>
              <a:cs typeface="Times New Roman" panose="02020603050405020304" pitchFamily="18" charset="0"/>
            </a:endParaRPr>
          </a:p>
          <a:p>
            <a:endParaRPr lang="fr-FR" dirty="0"/>
          </a:p>
        </p:txBody>
      </p:sp>
      <p:sp>
        <p:nvSpPr>
          <p:cNvPr id="4" name="Espace réservé du pied de page 3"/>
          <p:cNvSpPr>
            <a:spLocks noGrp="1"/>
          </p:cNvSpPr>
          <p:nvPr>
            <p:ph type="ftr" sz="quarter" idx="11"/>
          </p:nvPr>
        </p:nvSpPr>
        <p:spPr/>
        <p:txBody>
          <a:bodyPr/>
          <a:lstStyle/>
          <a:p>
            <a:r>
              <a:rPr lang="fr-FR" dirty="0" err="1" smtClean="0"/>
              <a:t>G.Jazottes</a:t>
            </a:r>
            <a:r>
              <a:rPr lang="fr-FR" dirty="0" smtClean="0"/>
              <a:t> - Colloque HUE - 25 avril 2023</a:t>
            </a:r>
            <a:endParaRPr lang="en-US" dirty="0"/>
          </a:p>
        </p:txBody>
      </p:sp>
    </p:spTree>
    <p:extLst>
      <p:ext uri="{BB962C8B-B14F-4D97-AF65-F5344CB8AC3E}">
        <p14:creationId xmlns:p14="http://schemas.microsoft.com/office/powerpoint/2010/main" val="1724385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a:latin typeface="Times New Roman" panose="02020603050405020304" pitchFamily="18" charset="0"/>
                <a:cs typeface="Times New Roman" panose="02020603050405020304" pitchFamily="18" charset="0"/>
              </a:rPr>
              <a:t>Định vị rủi ro trong chuỗi giá trị</a:t>
            </a:r>
            <a:endParaRPr lang="fr-FR" b="1" dirty="0">
              <a:latin typeface="Times New Roman" panose="02020603050405020304" pitchFamily="18" charset="0"/>
              <a:cs typeface="Times New Roman" panose="02020603050405020304" pitchFamily="18" charset="0"/>
            </a:endParaRPr>
          </a:p>
        </p:txBody>
      </p:sp>
      <p:sp>
        <p:nvSpPr>
          <p:cNvPr id="3" name="Espace réservé du texte 2"/>
          <p:cNvSpPr>
            <a:spLocks noGrp="1"/>
          </p:cNvSpPr>
          <p:nvPr>
            <p:ph type="body" idx="1"/>
          </p:nvPr>
        </p:nvSpPr>
        <p:spPr/>
        <p:txBody>
          <a:bodyPr/>
          <a:lstStyle/>
          <a:p>
            <a:r>
              <a:rPr lang="fr-FR" b="1">
                <a:latin typeface="Times New Roman" panose="02020603050405020304" pitchFamily="18" charset="0"/>
                <a:cs typeface="Times New Roman" panose="02020603050405020304" pitchFamily="18" charset="0"/>
              </a:rPr>
              <a:t>Pháp luật Pháp</a:t>
            </a:r>
            <a:endParaRPr lang="fr-FR" b="1" dirty="0">
              <a:latin typeface="Times New Roman" panose="02020603050405020304" pitchFamily="18" charset="0"/>
              <a:cs typeface="Times New Roman" panose="02020603050405020304" pitchFamily="18" charset="0"/>
            </a:endParaRPr>
          </a:p>
        </p:txBody>
      </p:sp>
      <p:sp>
        <p:nvSpPr>
          <p:cNvPr id="4" name="Espace réservé du contenu 3"/>
          <p:cNvSpPr>
            <a:spLocks noGrp="1"/>
          </p:cNvSpPr>
          <p:nvPr>
            <p:ph sz="half" idx="2"/>
          </p:nvPr>
        </p:nvSpPr>
        <p:spPr/>
        <p:txBody>
          <a:bodyPr>
            <a:normAutofit/>
          </a:bodyPr>
          <a:lstStyle/>
          <a:p>
            <a:r>
              <a:rPr lang="en-US" sz="2000" b="1" smtClean="0">
                <a:latin typeface="Times New Roman" panose="02020603050405020304" pitchFamily="18" charset="0"/>
                <a:cs typeface="Times New Roman" panose="02020603050405020304" pitchFamily="18" charset="0"/>
              </a:rPr>
              <a:t>Quan hệ thương mại đã được thiết lập :</a:t>
            </a:r>
            <a:endParaRPr lang="fr-FR" sz="2000" dirty="0" smtClean="0">
              <a:latin typeface="Times New Roman" panose="02020603050405020304" pitchFamily="18" charset="0"/>
              <a:cs typeface="Times New Roman" panose="02020603050405020304" pitchFamily="18" charset="0"/>
            </a:endParaRPr>
          </a:p>
          <a:p>
            <a:r>
              <a:rPr lang="fr-FR" sz="2000" smtClean="0">
                <a:latin typeface="Times New Roman" panose="02020603050405020304" pitchFamily="18" charset="0"/>
                <a:cs typeface="Times New Roman" panose="02020603050405020304" pitchFamily="18" charset="0"/>
              </a:rPr>
              <a:t>Quan hệ « thường xuyên, ổn định và đáng kể</a:t>
            </a:r>
            <a:r>
              <a:rPr lang="en-US" sz="2000" smtClean="0">
                <a:latin typeface="Times New Roman" panose="02020603050405020304" pitchFamily="18" charset="0"/>
                <a:cs typeface="Times New Roman" panose="02020603050405020304" pitchFamily="18" charset="0"/>
              </a:rPr>
              <a:t>” </a:t>
            </a:r>
            <a:endParaRPr lang="fr-FR" sz="2000" dirty="0" smtClean="0">
              <a:latin typeface="Times New Roman" panose="02020603050405020304" pitchFamily="18" charset="0"/>
              <a:cs typeface="Times New Roman" panose="02020603050405020304" pitchFamily="18" charset="0"/>
            </a:endParaRPr>
          </a:p>
          <a:p>
            <a:pPr lvl="1"/>
            <a:r>
              <a:rPr lang="fr-FR" sz="2000" smtClean="0">
                <a:latin typeface="Times New Roman" panose="02020603050405020304" pitchFamily="18" charset="0"/>
                <a:cs typeface="Times New Roman" panose="02020603050405020304" pitchFamily="18" charset="0"/>
              </a:rPr>
              <a:t>Án lệ tòa phá án về điều 442-1 B</a:t>
            </a:r>
            <a:r>
              <a:rPr lang="vi-VN" sz="2000" smtClean="0">
                <a:latin typeface="Times New Roman" panose="02020603050405020304" pitchFamily="18" charset="0"/>
                <a:cs typeface="Times New Roman" panose="02020603050405020304" pitchFamily="18" charset="0"/>
              </a:rPr>
              <a:t>ộ luật </a:t>
            </a:r>
            <a:r>
              <a:rPr lang="fr-FR" sz="2000" smtClean="0">
                <a:latin typeface="Times New Roman" panose="02020603050405020304" pitchFamily="18" charset="0"/>
                <a:cs typeface="Times New Roman" panose="02020603050405020304" pitchFamily="18" charset="0"/>
              </a:rPr>
              <a:t>Thương mại</a:t>
            </a:r>
            <a:endParaRPr lang="fr-FR" sz="2000" dirty="0">
              <a:latin typeface="Times New Roman" panose="02020603050405020304" pitchFamily="18" charset="0"/>
              <a:cs typeface="Times New Roman" panose="02020603050405020304" pitchFamily="18" charset="0"/>
            </a:endParaRPr>
          </a:p>
        </p:txBody>
      </p:sp>
      <p:sp>
        <p:nvSpPr>
          <p:cNvPr id="5" name="Espace réservé du texte 4"/>
          <p:cNvSpPr>
            <a:spLocks noGrp="1"/>
          </p:cNvSpPr>
          <p:nvPr>
            <p:ph type="body" sz="quarter" idx="3"/>
          </p:nvPr>
        </p:nvSpPr>
        <p:spPr/>
        <p:txBody>
          <a:bodyPr/>
          <a:lstStyle/>
          <a:p>
            <a:r>
              <a:rPr lang="en-US" b="1">
                <a:latin typeface="Times New Roman" panose="02020603050405020304" pitchFamily="18" charset="0"/>
                <a:cs typeface="Times New Roman" panose="02020603050405020304" pitchFamily="18" charset="0"/>
              </a:rPr>
              <a:t>Đề xuất của chỉ thị </a:t>
            </a:r>
            <a:endParaRPr lang="fr-FR" b="1" dirty="0">
              <a:latin typeface="Times New Roman" panose="02020603050405020304" pitchFamily="18" charset="0"/>
              <a:cs typeface="Times New Roman" panose="02020603050405020304" pitchFamily="18" charset="0"/>
            </a:endParaRPr>
          </a:p>
        </p:txBody>
      </p:sp>
      <p:sp>
        <p:nvSpPr>
          <p:cNvPr id="6" name="Espace réservé du contenu 5"/>
          <p:cNvSpPr>
            <a:spLocks noGrp="1"/>
          </p:cNvSpPr>
          <p:nvPr>
            <p:ph sz="quarter" idx="4"/>
          </p:nvPr>
        </p:nvSpPr>
        <p:spPr>
          <a:xfrm>
            <a:off x="7166957" y="2545737"/>
            <a:ext cx="4338674" cy="3827353"/>
          </a:xfrm>
        </p:spPr>
        <p:txBody>
          <a:bodyPr>
            <a:noAutofit/>
          </a:bodyPr>
          <a:lstStyle/>
          <a:p>
            <a:r>
              <a:rPr lang="en-US" sz="2000" b="1">
                <a:latin typeface="Times New Roman" panose="02020603050405020304" pitchFamily="18" charset="0"/>
                <a:cs typeface="Times New Roman" panose="02020603050405020304" pitchFamily="18" charset="0"/>
              </a:rPr>
              <a:t>Quan hệ thương mại đã được thiết </a:t>
            </a:r>
            <a:r>
              <a:rPr lang="en-US" sz="2000" b="1" smtClean="0">
                <a:latin typeface="Times New Roman" panose="02020603050405020304" pitchFamily="18" charset="0"/>
                <a:cs typeface="Times New Roman" panose="02020603050405020304" pitchFamily="18" charset="0"/>
              </a:rPr>
              <a:t>lập rõ ràng</a:t>
            </a:r>
          </a:p>
          <a:p>
            <a:r>
              <a:rPr lang="fr-FR" sz="2000" smtClean="0">
                <a:latin typeface="Times New Roman" panose="02020603050405020304" pitchFamily="18" charset="0"/>
                <a:cs typeface="Times New Roman" panose="02020603050405020304" pitchFamily="18" charset="0"/>
              </a:rPr>
              <a:t>«</a:t>
            </a:r>
            <a:r>
              <a:rPr lang="fr-FR" sz="2000">
                <a:latin typeface="Times New Roman" panose="02020603050405020304" pitchFamily="18" charset="0"/>
                <a:cs typeface="Times New Roman" panose="02020603050405020304" pitchFamily="18" charset="0"/>
              </a:rPr>
              <a:t> </a:t>
            </a:r>
            <a:r>
              <a:rPr lang="fr-FR" sz="2000" smtClean="0">
                <a:latin typeface="Times New Roman" panose="02020603050405020304" pitchFamily="18" charset="0"/>
                <a:cs typeface="Times New Roman" panose="02020603050405020304" pitchFamily="18" charset="0"/>
              </a:rPr>
              <a:t>quan hệ với bên giao kết hợp đồng, bên gia công-thầu lại hay mọi thực thể pháp lý » </a:t>
            </a:r>
          </a:p>
          <a:p>
            <a:r>
              <a:rPr lang="en-US" sz="2000" smtClean="0">
                <a:latin typeface="Times New Roman" panose="02020603050405020304" pitchFamily="18" charset="0"/>
                <a:cs typeface="Times New Roman" panose="02020603050405020304" pitchFamily="18" charset="0"/>
              </a:rPr>
              <a:t>“trực tiếp hay gián tiếp)</a:t>
            </a:r>
            <a:endParaRPr lang="fr-FR" sz="2000" dirty="0" smtClean="0">
              <a:latin typeface="Times New Roman" panose="02020603050405020304" pitchFamily="18" charset="0"/>
              <a:cs typeface="Times New Roman" panose="02020603050405020304" pitchFamily="18" charset="0"/>
            </a:endParaRPr>
          </a:p>
          <a:p>
            <a:r>
              <a:rPr lang="vi-VN" sz="2000" smtClean="0">
                <a:latin typeface="Times New Roman" panose="02020603050405020304" pitchFamily="18" charset="0"/>
                <a:cs typeface="Times New Roman" panose="02020603050405020304" pitchFamily="18" charset="0"/>
              </a:rPr>
              <a:t>“</a:t>
            </a:r>
            <a:r>
              <a:rPr lang="en-US" sz="2000" smtClean="0">
                <a:latin typeface="Times New Roman" panose="02020603050405020304" pitchFamily="18" charset="0"/>
                <a:cs typeface="Times New Roman" panose="02020603050405020304" pitchFamily="18" charset="0"/>
              </a:rPr>
              <a:t>kéo dài</a:t>
            </a:r>
            <a:r>
              <a:rPr lang="vi-VN" sz="2000" smtClean="0">
                <a:latin typeface="Times New Roman" panose="02020603050405020304" pitchFamily="18" charset="0"/>
                <a:cs typeface="Times New Roman" panose="02020603050405020304" pitchFamily="18" charset="0"/>
              </a:rPr>
              <a:t>, </a:t>
            </a:r>
            <a:r>
              <a:rPr lang="vi-VN" sz="2000">
                <a:latin typeface="Times New Roman" panose="02020603050405020304" pitchFamily="18" charset="0"/>
                <a:cs typeface="Times New Roman" panose="02020603050405020304" pitchFamily="18" charset="0"/>
              </a:rPr>
              <a:t>có liên quan đến cường độ hoặc thời gian của </a:t>
            </a:r>
            <a:r>
              <a:rPr lang="en-US" sz="2000" smtClean="0">
                <a:latin typeface="Times New Roman" panose="02020603050405020304" pitchFamily="18" charset="0"/>
                <a:cs typeface="Times New Roman" panose="02020603050405020304" pitchFamily="18" charset="0"/>
              </a:rPr>
              <a:t>mối quan hệ</a:t>
            </a:r>
            <a:r>
              <a:rPr lang="vi-VN" sz="2000" smtClean="0">
                <a:latin typeface="Times New Roman" panose="02020603050405020304" pitchFamily="18" charset="0"/>
                <a:cs typeface="Times New Roman" panose="02020603050405020304" pitchFamily="18" charset="0"/>
              </a:rPr>
              <a:t>“</a:t>
            </a:r>
            <a:endParaRPr lang="en-US" sz="2000" smtClean="0">
              <a:latin typeface="Times New Roman" panose="02020603050405020304" pitchFamily="18" charset="0"/>
              <a:cs typeface="Times New Roman" panose="02020603050405020304" pitchFamily="18" charset="0"/>
            </a:endParaRPr>
          </a:p>
          <a:p>
            <a:r>
              <a:rPr lang="fr-FR" sz="2000">
                <a:latin typeface="Times New Roman" panose="02020603050405020304" pitchFamily="18" charset="0"/>
                <a:cs typeface="Times New Roman" panose="02020603050405020304" pitchFamily="18" charset="0"/>
              </a:rPr>
              <a:t>không cấu thành "một </a:t>
            </a:r>
            <a:r>
              <a:rPr lang="fr-FR" sz="2000" smtClean="0">
                <a:latin typeface="Times New Roman" panose="02020603050405020304" pitchFamily="18" charset="0"/>
                <a:cs typeface="Times New Roman" panose="02020603050405020304" pitchFamily="18" charset="0"/>
              </a:rPr>
              <a:t>bên </a:t>
            </a:r>
            <a:r>
              <a:rPr lang="fr-FR" sz="2000">
                <a:latin typeface="Times New Roman" panose="02020603050405020304" pitchFamily="18" charset="0"/>
                <a:cs typeface="Times New Roman" panose="02020603050405020304" pitchFamily="18" charset="0"/>
              </a:rPr>
              <a:t>không đáng kể hoặc chỉ là </a:t>
            </a:r>
            <a:r>
              <a:rPr lang="fr-FR" sz="2000" smtClean="0">
                <a:latin typeface="Times New Roman" panose="02020603050405020304" pitchFamily="18" charset="0"/>
                <a:cs typeface="Times New Roman" panose="02020603050405020304" pitchFamily="18" charset="0"/>
              </a:rPr>
              <a:t>phụ của </a:t>
            </a:r>
            <a:r>
              <a:rPr lang="fr-FR" sz="2000">
                <a:latin typeface="Times New Roman" panose="02020603050405020304" pitchFamily="18" charset="0"/>
                <a:cs typeface="Times New Roman" panose="02020603050405020304" pitchFamily="18" charset="0"/>
              </a:rPr>
              <a:t>chuỗi giá trị"</a:t>
            </a:r>
            <a:endParaRPr lang="fr-FR" sz="2000" b="1" dirty="0">
              <a:latin typeface="Times New Roman" panose="02020603050405020304" pitchFamily="18" charset="0"/>
              <a:cs typeface="Times New Roman" panose="02020603050405020304" pitchFamily="18" charset="0"/>
            </a:endParaRPr>
          </a:p>
        </p:txBody>
      </p:sp>
      <p:sp>
        <p:nvSpPr>
          <p:cNvPr id="7" name="Espace réservé du pied de page 6"/>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208797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smtClean="0">
                <a:latin typeface="Times New Roman" panose="02020603050405020304" pitchFamily="18" charset="0"/>
                <a:cs typeface="Times New Roman" panose="02020603050405020304" pitchFamily="18" charset="0"/>
              </a:rPr>
              <a:t>Các phương thức thực </a:t>
            </a:r>
            <a:r>
              <a:rPr lang="fr-FR" b="1">
                <a:latin typeface="Times New Roman" panose="02020603050405020304" pitchFamily="18" charset="0"/>
                <a:cs typeface="Times New Roman" panose="02020603050405020304" pitchFamily="18" charset="0"/>
              </a:rPr>
              <a:t>hiện nghĩa </a:t>
            </a:r>
            <a:r>
              <a:rPr lang="fr-FR" b="1" smtClean="0">
                <a:latin typeface="Times New Roman" panose="02020603050405020304" pitchFamily="18" charset="0"/>
                <a:cs typeface="Times New Roman" panose="02020603050405020304" pitchFamily="18" charset="0"/>
              </a:rPr>
              <a:t>vụ</a:t>
            </a:r>
            <a:br>
              <a:rPr lang="fr-FR" b="1" smtClean="0">
                <a:latin typeface="Times New Roman" panose="02020603050405020304" pitchFamily="18" charset="0"/>
                <a:cs typeface="Times New Roman" panose="02020603050405020304" pitchFamily="18" charset="0"/>
              </a:rPr>
            </a:br>
            <a:r>
              <a:rPr lang="fr-FR" b="1" smtClean="0">
                <a:latin typeface="Times New Roman" panose="02020603050405020304" pitchFamily="18" charset="0"/>
                <a:cs typeface="Times New Roman" panose="02020603050405020304" pitchFamily="18" charset="0"/>
              </a:rPr>
              <a:t> cảnh giác</a:t>
            </a:r>
            <a:endParaRPr lang="fr-FR" b="1" dirty="0">
              <a:latin typeface="Times New Roman" panose="02020603050405020304" pitchFamily="18" charset="0"/>
              <a:cs typeface="Times New Roman" panose="02020603050405020304" pitchFamily="18" charset="0"/>
            </a:endParaRPr>
          </a:p>
        </p:txBody>
      </p:sp>
      <p:sp>
        <p:nvSpPr>
          <p:cNvPr id="3" name="Espace réservé du texte 2"/>
          <p:cNvSpPr>
            <a:spLocks noGrp="1"/>
          </p:cNvSpPr>
          <p:nvPr>
            <p:ph type="body" idx="1"/>
          </p:nvPr>
        </p:nvSpPr>
        <p:spPr/>
        <p:txBody>
          <a:bodyPr/>
          <a:lstStyle/>
          <a:p>
            <a:r>
              <a:rPr lang="fr-FR" b="1">
                <a:latin typeface="Times New Roman" panose="02020603050405020304" pitchFamily="18" charset="0"/>
                <a:cs typeface="Times New Roman" panose="02020603050405020304" pitchFamily="18" charset="0"/>
              </a:rPr>
              <a:t>Pháp luật Pháp</a:t>
            </a:r>
            <a:endParaRPr lang="fr-FR" b="1" dirty="0">
              <a:latin typeface="Times New Roman" panose="02020603050405020304" pitchFamily="18" charset="0"/>
              <a:cs typeface="Times New Roman" panose="02020603050405020304" pitchFamily="18" charset="0"/>
            </a:endParaRPr>
          </a:p>
        </p:txBody>
      </p:sp>
      <p:sp>
        <p:nvSpPr>
          <p:cNvPr id="4" name="Espace réservé du contenu 3"/>
          <p:cNvSpPr>
            <a:spLocks noGrp="1"/>
          </p:cNvSpPr>
          <p:nvPr>
            <p:ph sz="half" idx="2"/>
          </p:nvPr>
        </p:nvSpPr>
        <p:spPr/>
        <p:txBody>
          <a:bodyPr/>
          <a:lstStyle/>
          <a:p>
            <a:pPr algn="ctr"/>
            <a:r>
              <a:rPr lang="fr-FR" sz="2000" b="1" smtClean="0">
                <a:latin typeface="Times New Roman" panose="02020603050405020304" pitchFamily="18" charset="0"/>
                <a:cs typeface="Times New Roman" panose="02020603050405020304" pitchFamily="18" charset="0"/>
              </a:rPr>
              <a:t>Kế hoạch cảnh giác</a:t>
            </a:r>
            <a:endParaRPr lang="fr-FR" sz="2000" b="1" dirty="0" smtClean="0">
              <a:latin typeface="Times New Roman" panose="02020603050405020304" pitchFamily="18" charset="0"/>
              <a:cs typeface="Times New Roman" panose="02020603050405020304" pitchFamily="18" charset="0"/>
            </a:endParaRPr>
          </a:p>
          <a:p>
            <a:pPr marL="0" indent="0">
              <a:buNone/>
            </a:pPr>
            <a:endParaRPr lang="fr-FR" sz="2000" dirty="0" smtClean="0">
              <a:latin typeface="Times New Roman" panose="02020603050405020304" pitchFamily="18" charset="0"/>
              <a:cs typeface="Times New Roman" panose="02020603050405020304" pitchFamily="18" charset="0"/>
            </a:endParaRPr>
          </a:p>
          <a:p>
            <a:r>
              <a:rPr lang="fr-FR" sz="2000">
                <a:latin typeface="Times New Roman" panose="02020603050405020304" pitchFamily="18" charset="0"/>
                <a:cs typeface="Times New Roman" panose="02020603050405020304" pitchFamily="18" charset="0"/>
              </a:rPr>
              <a:t>bao gồm "các biện pháp </a:t>
            </a:r>
            <a:r>
              <a:rPr lang="fr-FR" sz="2000" smtClean="0">
                <a:latin typeface="Times New Roman" panose="02020603050405020304" pitchFamily="18" charset="0"/>
                <a:cs typeface="Times New Roman" panose="02020603050405020304" pitchFamily="18" charset="0"/>
              </a:rPr>
              <a:t>cảnh giác </a:t>
            </a:r>
            <a:r>
              <a:rPr lang="fr-FR" sz="2000" b="1">
                <a:latin typeface="Times New Roman" panose="02020603050405020304" pitchFamily="18" charset="0"/>
                <a:cs typeface="Times New Roman" panose="02020603050405020304" pitchFamily="18" charset="0"/>
              </a:rPr>
              <a:t>hợp lý để xác định rủi ro và ngăn ngừa tác hại nghiêm trọng</a:t>
            </a:r>
            <a:r>
              <a:rPr lang="fr-FR" b="1"/>
              <a:t>"</a:t>
            </a:r>
            <a:endParaRPr lang="fr-FR" b="1" dirty="0"/>
          </a:p>
        </p:txBody>
      </p:sp>
      <p:sp>
        <p:nvSpPr>
          <p:cNvPr id="5" name="Espace réservé du texte 4"/>
          <p:cNvSpPr>
            <a:spLocks noGrp="1"/>
          </p:cNvSpPr>
          <p:nvPr>
            <p:ph type="body" sz="quarter" idx="3"/>
          </p:nvPr>
        </p:nvSpPr>
        <p:spPr/>
        <p:txBody>
          <a:bodyPr/>
          <a:lstStyle/>
          <a:p>
            <a:r>
              <a:rPr lang="en-US" b="1">
                <a:latin typeface="Times New Roman" panose="02020603050405020304" pitchFamily="18" charset="0"/>
                <a:cs typeface="Times New Roman" panose="02020603050405020304" pitchFamily="18" charset="0"/>
              </a:rPr>
              <a:t>Đề xuất </a:t>
            </a:r>
            <a:r>
              <a:rPr lang="en-US" b="1" smtClean="0">
                <a:latin typeface="Times New Roman" panose="02020603050405020304" pitchFamily="18" charset="0"/>
                <a:cs typeface="Times New Roman" panose="02020603050405020304" pitchFamily="18" charset="0"/>
              </a:rPr>
              <a:t>chỉ </a:t>
            </a:r>
            <a:r>
              <a:rPr lang="en-US" b="1">
                <a:latin typeface="Times New Roman" panose="02020603050405020304" pitchFamily="18" charset="0"/>
                <a:cs typeface="Times New Roman" panose="02020603050405020304" pitchFamily="18" charset="0"/>
              </a:rPr>
              <a:t>thị </a:t>
            </a:r>
            <a:endParaRPr lang="fr-FR" b="1" dirty="0">
              <a:latin typeface="Times New Roman" panose="02020603050405020304" pitchFamily="18" charset="0"/>
              <a:cs typeface="Times New Roman" panose="02020603050405020304" pitchFamily="18" charset="0"/>
            </a:endParaRPr>
          </a:p>
        </p:txBody>
      </p:sp>
      <p:sp>
        <p:nvSpPr>
          <p:cNvPr id="6" name="Espace réservé du contenu 5"/>
          <p:cNvSpPr>
            <a:spLocks noGrp="1"/>
          </p:cNvSpPr>
          <p:nvPr>
            <p:ph sz="quarter" idx="4"/>
          </p:nvPr>
        </p:nvSpPr>
        <p:spPr/>
        <p:txBody>
          <a:bodyPr>
            <a:normAutofit/>
          </a:bodyPr>
          <a:lstStyle/>
          <a:p>
            <a:pPr algn="ctr"/>
            <a:r>
              <a:rPr lang="fr-FR" sz="2000" b="1" smtClean="0">
                <a:latin typeface="Times New Roman" panose="02020603050405020304" pitchFamily="18" charset="0"/>
                <a:cs typeface="Times New Roman" panose="02020603050405020304" pitchFamily="18" charset="0"/>
              </a:rPr>
              <a:t>Các biện pháp đưa ra</a:t>
            </a:r>
            <a:endParaRPr lang="fr-FR" sz="2000" b="1" dirty="0" smtClean="0">
              <a:latin typeface="Times New Roman" panose="02020603050405020304" pitchFamily="18" charset="0"/>
              <a:cs typeface="Times New Roman" panose="02020603050405020304" pitchFamily="18" charset="0"/>
            </a:endParaRPr>
          </a:p>
          <a:p>
            <a:r>
              <a:rPr lang="fr-FR" sz="2000" b="1" smtClean="0">
                <a:latin typeface="Times New Roman" panose="02020603050405020304" pitchFamily="18" charset="0"/>
                <a:cs typeface="Times New Roman" panose="02020603050405020304" pitchFamily="18" charset="0"/>
              </a:rPr>
              <a:t>Biện pháp phù hợp</a:t>
            </a:r>
            <a:r>
              <a:rPr lang="fr-FR" sz="2000" smtClean="0">
                <a:latin typeface="Times New Roman" panose="02020603050405020304" pitchFamily="18" charset="0"/>
                <a:cs typeface="Times New Roman" panose="02020603050405020304" pitchFamily="18" charset="0"/>
              </a:rPr>
              <a:t>:</a:t>
            </a:r>
            <a:endParaRPr lang="fr-FR" sz="2000" dirty="0" smtClean="0">
              <a:latin typeface="Times New Roman" panose="02020603050405020304" pitchFamily="18" charset="0"/>
              <a:cs typeface="Times New Roman" panose="02020603050405020304" pitchFamily="18" charset="0"/>
            </a:endParaRPr>
          </a:p>
          <a:p>
            <a:r>
              <a:rPr lang="vi-VN" sz="2000" b="1">
                <a:latin typeface="Times New Roman" panose="02020603050405020304" pitchFamily="18" charset="0"/>
                <a:cs typeface="Times New Roman" panose="02020603050405020304" pitchFamily="18" charset="0"/>
              </a:rPr>
              <a:t>Có thể đạt được các mục tiêu </a:t>
            </a:r>
            <a:r>
              <a:rPr lang="en-US" sz="2000" b="1" smtClean="0">
                <a:latin typeface="Times New Roman" panose="02020603050405020304" pitchFamily="18" charset="0"/>
                <a:cs typeface="Times New Roman" panose="02020603050405020304" pitchFamily="18" charset="0"/>
              </a:rPr>
              <a:t>nghĩa vụ cảnh giác </a:t>
            </a:r>
          </a:p>
          <a:p>
            <a:r>
              <a:rPr lang="fr-FR" sz="2000" b="1">
                <a:latin typeface="Times New Roman" panose="02020603050405020304" pitchFamily="18" charset="0"/>
                <a:cs typeface="Times New Roman" panose="02020603050405020304" pitchFamily="18" charset="0"/>
              </a:rPr>
              <a:t>Tỷ lệ thuận </a:t>
            </a:r>
            <a:r>
              <a:rPr lang="fr-FR" sz="2000">
                <a:latin typeface="Times New Roman" panose="02020603050405020304" pitchFamily="18" charset="0"/>
                <a:cs typeface="Times New Roman" panose="02020603050405020304" pitchFamily="18" charset="0"/>
              </a:rPr>
              <a:t>với mức độ nghiêm trọng và khả năng xảy ra tác động tiêu </a:t>
            </a:r>
            <a:r>
              <a:rPr lang="fr-FR" sz="2000" smtClean="0">
                <a:latin typeface="Times New Roman" panose="02020603050405020304" pitchFamily="18" charset="0"/>
                <a:cs typeface="Times New Roman" panose="02020603050405020304" pitchFamily="18" charset="0"/>
              </a:rPr>
              <a:t>cực</a:t>
            </a:r>
          </a:p>
          <a:p>
            <a:r>
              <a:rPr lang="fr-FR" sz="2000" b="1" smtClean="0">
                <a:latin typeface="Times New Roman" panose="02020603050405020304" pitchFamily="18" charset="0"/>
                <a:cs typeface="Times New Roman" panose="02020603050405020304" pitchFamily="18" charset="0"/>
              </a:rPr>
              <a:t>Khả dụng hợp lý cho doanh nghiệp</a:t>
            </a:r>
            <a:endParaRPr lang="fr-FR" sz="2000" dirty="0">
              <a:latin typeface="Times New Roman" panose="02020603050405020304" pitchFamily="18" charset="0"/>
              <a:cs typeface="Times New Roman" panose="02020603050405020304" pitchFamily="18" charset="0"/>
            </a:endParaRPr>
          </a:p>
        </p:txBody>
      </p:sp>
      <p:sp>
        <p:nvSpPr>
          <p:cNvPr id="7" name="Espace réservé du pied de page 6"/>
          <p:cNvSpPr>
            <a:spLocks noGrp="1"/>
          </p:cNvSpPr>
          <p:nvPr>
            <p:ph type="ftr" sz="quarter" idx="11"/>
          </p:nvPr>
        </p:nvSpPr>
        <p:spPr/>
        <p:txBody>
          <a:bodyPr/>
          <a:lstStyle/>
          <a:p>
            <a:r>
              <a:rPr lang="fr-FR" smtClean="0"/>
              <a:t>G.Jazottes - Colloque HUE - 25 avril 2023</a:t>
            </a:r>
            <a:endParaRPr lang="en-US" dirty="0"/>
          </a:p>
        </p:txBody>
      </p:sp>
    </p:spTree>
    <p:extLst>
      <p:ext uri="{BB962C8B-B14F-4D97-AF65-F5344CB8AC3E}">
        <p14:creationId xmlns:p14="http://schemas.microsoft.com/office/powerpoint/2010/main" val="451043791"/>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1524</TotalTime>
  <Words>1994</Words>
  <Application>Microsoft Office PowerPoint</Application>
  <PresentationFormat>Widescreen</PresentationFormat>
  <Paragraphs>186</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Century Gothic</vt:lpstr>
      <vt:lpstr>Times New Roman</vt:lpstr>
      <vt:lpstr>Wingdings 3</vt:lpstr>
      <vt:lpstr>Brin</vt:lpstr>
      <vt:lpstr>Gia công-nhà thầu và vấn đề bền vững trong chuỗi giá trị: quan điểm về nghĩa vụ pháp lý của sự cảnh giác. </vt:lpstr>
      <vt:lpstr>Những doanh nghiệp  bị đặt dưới nghĩa vụ về cảnh giác</vt:lpstr>
      <vt:lpstr>Những doanh nghiệp  bị đặt dưới nghĩa vụ về cảnh giác</vt:lpstr>
      <vt:lpstr>Những doanh nghiệp  bị đặt dưới nghĩa vụ về cảnh giác</vt:lpstr>
      <vt:lpstr> Bản chất của rủi ro là đối tượng của nghĩa vụ cảnh giác</vt:lpstr>
      <vt:lpstr>Bản chất của rủi ro là đối tượng của nghĩa vụ cảnh giác</vt:lpstr>
      <vt:lpstr>Định vị rủi ro trong chuỗi giá trị</vt:lpstr>
      <vt:lpstr>Định vị rủi ro trong chuỗi giá trị</vt:lpstr>
      <vt:lpstr>Các phương thức thực hiện nghĩa vụ  cảnh giác</vt:lpstr>
      <vt:lpstr>Các phương thức thực hiện nghĩa vụ  cảnh giác</vt:lpstr>
      <vt:lpstr>Các phương thức thực hiện nghĩa vụ  cảnh giác</vt:lpstr>
      <vt:lpstr>Các phương thức thực hiện nghĩa vụ        cảnh giác</vt:lpstr>
      <vt:lpstr>Đề xuất của chỉ thị: nghĩa vụ cụ thể đối với một số công ty</vt:lpstr>
      <vt:lpstr>Đề xuất của chỉ thị: nghĩa vụ cụ thể đối với một số công ty</vt:lpstr>
      <vt:lpstr>Các chế tài đối với việc không tuân thủ nghĩa vụ cảnh giác</vt:lpstr>
      <vt:lpstr>Các chế tài đối với việc không tuân thủ nghĩa vụ cảnh giác</vt:lpstr>
      <vt:lpstr>Các chế tài đối với việc không tuân thủ nghĩa vụ cảnh giác</vt:lpstr>
      <vt:lpstr>Các chế tài đối với việc không tuân thủ nghĩa vụ cảnh giác</vt:lpstr>
      <vt:lpstr> Cảm ơn sự lắng nghe   của quý vị</vt:lpstr>
    </vt:vector>
  </TitlesOfParts>
  <Company>UT1C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Devoir de vigilance</dc:title>
  <dc:creator>GERARD JAZOTTES</dc:creator>
  <cp:lastModifiedBy>Lan</cp:lastModifiedBy>
  <cp:revision>119</cp:revision>
  <dcterms:created xsi:type="dcterms:W3CDTF">2023-02-20T10:02:06Z</dcterms:created>
  <dcterms:modified xsi:type="dcterms:W3CDTF">2023-04-24T03:30:08Z</dcterms:modified>
</cp:coreProperties>
</file>