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6" r:id="rId2"/>
    <p:sldId id="256" r:id="rId3"/>
    <p:sldId id="257" r:id="rId4"/>
    <p:sldId id="262" r:id="rId5"/>
    <p:sldId id="263" r:id="rId6"/>
    <p:sldId id="264" r:id="rId7"/>
    <p:sldId id="281" r:id="rId8"/>
    <p:sldId id="282" r:id="rId9"/>
    <p:sldId id="265" r:id="rId10"/>
    <p:sldId id="277" r:id="rId11"/>
    <p:sldId id="266" r:id="rId12"/>
    <p:sldId id="267" r:id="rId13"/>
    <p:sldId id="278" r:id="rId14"/>
    <p:sldId id="268" r:id="rId15"/>
    <p:sldId id="279"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D4F4FA"/>
    <a:srgbClr val="C8CFF2"/>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E7CC28-A671-4389-9665-55FB67AC63BF}" type="datetimeFigureOut">
              <a:rPr lang="fr-FR" smtClean="0"/>
              <a:t>24/04/2023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67DF4-0FBE-4C3D-9C7F-BD5807F1407D}" type="slidenum">
              <a:rPr lang="fr-FR" smtClean="0"/>
              <a:t>‹#›</a:t>
            </a:fld>
            <a:endParaRPr lang="fr-FR"/>
          </a:p>
        </p:txBody>
      </p:sp>
    </p:spTree>
    <p:extLst>
      <p:ext uri="{BB962C8B-B14F-4D97-AF65-F5344CB8AC3E}">
        <p14:creationId xmlns:p14="http://schemas.microsoft.com/office/powerpoint/2010/main" val="1633322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19A822CE-95FA-4C32-9363-A34912C6FC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C43F5E0-5F95-4FC3-87CB-2EA84068967F}" type="slidenum">
              <a:rPr lang="fr-FR" altLang="fr-FR" smtClean="0"/>
              <a:pPr>
                <a:spcBef>
                  <a:spcPct val="0"/>
                </a:spcBef>
              </a:pPr>
              <a:t>1</a:t>
            </a:fld>
            <a:endParaRPr lang="fr-FR" altLang="fr-FR"/>
          </a:p>
        </p:txBody>
      </p:sp>
      <p:sp>
        <p:nvSpPr>
          <p:cNvPr id="4099" name="Rectangle 2">
            <a:extLst>
              <a:ext uri="{FF2B5EF4-FFF2-40B4-BE49-F238E27FC236}">
                <a16:creationId xmlns:a16="http://schemas.microsoft.com/office/drawing/2014/main" id="{A29A998F-6C76-47AA-AF0D-DC71D3AEA109}"/>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9741776C-3FB0-4F2D-A901-A7AF688B214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dirty="0"/>
          </a:p>
        </p:txBody>
      </p:sp>
    </p:spTree>
    <p:extLst>
      <p:ext uri="{BB962C8B-B14F-4D97-AF65-F5344CB8AC3E}">
        <p14:creationId xmlns:p14="http://schemas.microsoft.com/office/powerpoint/2010/main" val="2988467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Par exemple, concernant les orientations stratégiques, l’employeur devra informer le CSE de la pertinence de la stratégie de l’entreprise au regard de la transition écologique (évaluer l’impact environnemental du développement de nouveaux produits, du changement de fournisseur…).</a:t>
            </a:r>
            <a:endParaRPr lang="fr-FR" dirty="0"/>
          </a:p>
        </p:txBody>
      </p:sp>
      <p:sp>
        <p:nvSpPr>
          <p:cNvPr id="4" name="Espace réservé du numéro de diapositive 3"/>
          <p:cNvSpPr>
            <a:spLocks noGrp="1"/>
          </p:cNvSpPr>
          <p:nvPr>
            <p:ph type="sldNum" sz="quarter" idx="5"/>
          </p:nvPr>
        </p:nvSpPr>
        <p:spPr/>
        <p:txBody>
          <a:bodyPr/>
          <a:lstStyle/>
          <a:p>
            <a:fld id="{4CF67DF4-0FBE-4C3D-9C7F-BD5807F1407D}" type="slidenum">
              <a:rPr lang="fr-FR" smtClean="0"/>
              <a:t>5</a:t>
            </a:fld>
            <a:endParaRPr lang="fr-FR"/>
          </a:p>
        </p:txBody>
      </p:sp>
    </p:spTree>
    <p:extLst>
      <p:ext uri="{BB962C8B-B14F-4D97-AF65-F5344CB8AC3E}">
        <p14:creationId xmlns:p14="http://schemas.microsoft.com/office/powerpoint/2010/main" val="4010688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AB40A1-38ED-42D9-A169-AD369B02FB7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43E02B1-F5A8-44CE-9906-ED5C14B0D3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4D0A69B-342F-4907-857F-7066E7262BA4}"/>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5" name="Espace réservé du pied de page 4">
            <a:extLst>
              <a:ext uri="{FF2B5EF4-FFF2-40B4-BE49-F238E27FC236}">
                <a16:creationId xmlns:a16="http://schemas.microsoft.com/office/drawing/2014/main" id="{94B2DC50-87D4-42DC-941B-53B696B1F13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4757B2-D8B7-43A5-BD11-041A52FC7825}"/>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100902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49804E-AD2D-4827-A080-DF64119C790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CFD53FD-6753-4E4E-80D5-01B016CDAA02}"/>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5F23895-5009-4187-ACD7-740A2DF939BD}"/>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5" name="Espace réservé du pied de page 4">
            <a:extLst>
              <a:ext uri="{FF2B5EF4-FFF2-40B4-BE49-F238E27FC236}">
                <a16:creationId xmlns:a16="http://schemas.microsoft.com/office/drawing/2014/main" id="{B978A0F9-BD2C-4DDA-8D38-0FE5E0132AD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584D1D-9A4B-420C-9D50-25B23757ED20}"/>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1570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47E8537-2E76-4F18-B431-61B5C967EB3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0B7721E-083A-4243-BCAF-5FA7E93AA4EA}"/>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11E9B20-F8F9-44D1-B93B-5DA2A887E21C}"/>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5" name="Espace réservé du pied de page 4">
            <a:extLst>
              <a:ext uri="{FF2B5EF4-FFF2-40B4-BE49-F238E27FC236}">
                <a16:creationId xmlns:a16="http://schemas.microsoft.com/office/drawing/2014/main" id="{F2486468-61CF-49B9-9BF0-64FC5292191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54AC630-D1B5-4A29-AF41-8FE91D8BEB72}"/>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1125484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3EEE03-B82F-49E6-A532-77CBBF14486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109384A-7068-47F0-9556-587DCAC6FF32}"/>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C371C0A-BD2A-41F5-AF2F-490AA99FB05F}"/>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5" name="Espace réservé du pied de page 4">
            <a:extLst>
              <a:ext uri="{FF2B5EF4-FFF2-40B4-BE49-F238E27FC236}">
                <a16:creationId xmlns:a16="http://schemas.microsoft.com/office/drawing/2014/main" id="{7A000289-5C85-4CA5-AEC2-EECA789982D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DE4463E-1559-4FAD-9A49-96D18494CDEE}"/>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3543394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C665A4-ADDD-440E-A6DE-7C75E2801FE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012A52E-FE94-4D40-9F96-9E4ACE97A4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AB420C25-14DA-422D-AC63-F472DD201089}"/>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5" name="Espace réservé du pied de page 4">
            <a:extLst>
              <a:ext uri="{FF2B5EF4-FFF2-40B4-BE49-F238E27FC236}">
                <a16:creationId xmlns:a16="http://schemas.microsoft.com/office/drawing/2014/main" id="{85E930D8-D475-4A1A-8E1A-BFE9E3CEEA5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64307F-4EFD-4E69-969B-B679FA8935CE}"/>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99524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5CFCDC-4D41-4A58-9D79-BE5FADD1E08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088E176-C477-4E05-9F76-1C071E7A0ED3}"/>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76C8C1C-B623-4D18-B7D3-08AF97AD4184}"/>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6DA1E50-E863-4EFE-94C3-BE1630E868F9}"/>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6" name="Espace réservé du pied de page 5">
            <a:extLst>
              <a:ext uri="{FF2B5EF4-FFF2-40B4-BE49-F238E27FC236}">
                <a16:creationId xmlns:a16="http://schemas.microsoft.com/office/drawing/2014/main" id="{11666F8A-4BD9-4EC5-A06F-9C4A37257DF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830F689-6D63-4AAA-BA57-ABBC09F0EEC0}"/>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143420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C098B4-9606-4E40-821A-960AD1AD0A5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0F55AF9-D0A9-4B06-8140-EFA8780A54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E1C322D4-D66C-4AA1-A3BE-89C2102E33E9}"/>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BFCE99E-5ED4-4D49-8FBD-7A0C8FC86A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8D27890D-CF51-4628-B686-CF39D06B60E9}"/>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5F29282-01C5-4C62-AE8E-AEFED180F803}"/>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8" name="Espace réservé du pied de page 7">
            <a:extLst>
              <a:ext uri="{FF2B5EF4-FFF2-40B4-BE49-F238E27FC236}">
                <a16:creationId xmlns:a16="http://schemas.microsoft.com/office/drawing/2014/main" id="{62A6256B-FC34-45DF-893D-4F227772E6C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0A32D70-6478-41DC-AF23-54DFEFA44CA6}"/>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3535083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EC44FE-92D6-4E26-953F-4F778F2708B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317BFA9-4AE0-49EB-A188-ED6430CE7395}"/>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4" name="Espace réservé du pied de page 3">
            <a:extLst>
              <a:ext uri="{FF2B5EF4-FFF2-40B4-BE49-F238E27FC236}">
                <a16:creationId xmlns:a16="http://schemas.microsoft.com/office/drawing/2014/main" id="{16BFEEA3-9AAE-44BA-813F-1C76EAE512C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9635E34-13EE-4FCF-BAF1-B90B50053474}"/>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2151287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1D5E104-5E3B-4DB4-BA2F-A29B06014F87}"/>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3" name="Espace réservé du pied de page 2">
            <a:extLst>
              <a:ext uri="{FF2B5EF4-FFF2-40B4-BE49-F238E27FC236}">
                <a16:creationId xmlns:a16="http://schemas.microsoft.com/office/drawing/2014/main" id="{FA471DB4-4F3E-4A21-A789-52EF7424B0D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CF434A8-F6ED-4F43-8E1A-5B0A64B58F06}"/>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2217273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1040F1-8E1B-40A1-B460-FB5B0F051AD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AC6A56D-EC51-4AE4-811F-BBECF0D037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9DE5638-9733-41B7-816F-D13317BA87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07A14E68-B3B2-4F74-B9C1-2455A6F3D1D1}"/>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6" name="Espace réservé du pied de page 5">
            <a:extLst>
              <a:ext uri="{FF2B5EF4-FFF2-40B4-BE49-F238E27FC236}">
                <a16:creationId xmlns:a16="http://schemas.microsoft.com/office/drawing/2014/main" id="{C6687EE4-FE81-4BA2-B925-63E7C9F233D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7399B51-F093-4C37-8982-71D7ACA7920C}"/>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912961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63B8F5-5003-4C29-B621-6BB2C272745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60CA331-268D-4111-821E-85C009B158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91547B9-2D87-4A8B-86B0-B1A93F3B3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2C2864A1-E247-4C0F-99E9-1CC01CE254AF}"/>
              </a:ext>
            </a:extLst>
          </p:cNvPr>
          <p:cNvSpPr>
            <a:spLocks noGrp="1"/>
          </p:cNvSpPr>
          <p:nvPr>
            <p:ph type="dt" sz="half" idx="10"/>
          </p:nvPr>
        </p:nvSpPr>
        <p:spPr/>
        <p:txBody>
          <a:bodyPr/>
          <a:lstStyle/>
          <a:p>
            <a:fld id="{4BE9E534-8B55-424D-B409-621B6595CFE8}" type="datetimeFigureOut">
              <a:rPr lang="fr-FR" smtClean="0"/>
              <a:t>24/04/2023</a:t>
            </a:fld>
            <a:endParaRPr lang="fr-FR"/>
          </a:p>
        </p:txBody>
      </p:sp>
      <p:sp>
        <p:nvSpPr>
          <p:cNvPr id="6" name="Espace réservé du pied de page 5">
            <a:extLst>
              <a:ext uri="{FF2B5EF4-FFF2-40B4-BE49-F238E27FC236}">
                <a16:creationId xmlns:a16="http://schemas.microsoft.com/office/drawing/2014/main" id="{857AFAF2-EA41-4966-98EA-0847B36E421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723612C-EBB8-4051-BDE2-DF735261138A}"/>
              </a:ext>
            </a:extLst>
          </p:cNvPr>
          <p:cNvSpPr>
            <a:spLocks noGrp="1"/>
          </p:cNvSpPr>
          <p:nvPr>
            <p:ph type="sldNum" sz="quarter" idx="12"/>
          </p:nvPr>
        </p:nvSpPr>
        <p:spPr/>
        <p:txBody>
          <a:bodyPr/>
          <a:lstStyle/>
          <a:p>
            <a:fld id="{07C64381-10A0-454B-ACAC-06F592D1513A}" type="slidenum">
              <a:rPr lang="fr-FR" smtClean="0"/>
              <a:t>‹#›</a:t>
            </a:fld>
            <a:endParaRPr lang="fr-FR"/>
          </a:p>
        </p:txBody>
      </p:sp>
    </p:spTree>
    <p:extLst>
      <p:ext uri="{BB962C8B-B14F-4D97-AF65-F5344CB8AC3E}">
        <p14:creationId xmlns:p14="http://schemas.microsoft.com/office/powerpoint/2010/main" val="1857326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ABDCAA5-ACF5-4CB0-8EFF-0B517B38B7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9C90A85-D086-4867-999C-89A76B5BA8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7DA4382-6541-4BE7-9879-B761CEE896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E9E534-8B55-424D-B409-621B6595CFE8}" type="datetimeFigureOut">
              <a:rPr lang="fr-FR" smtClean="0"/>
              <a:t>24/04/2023</a:t>
            </a:fld>
            <a:endParaRPr lang="fr-FR"/>
          </a:p>
        </p:txBody>
      </p:sp>
      <p:sp>
        <p:nvSpPr>
          <p:cNvPr id="5" name="Espace réservé du pied de page 4">
            <a:extLst>
              <a:ext uri="{FF2B5EF4-FFF2-40B4-BE49-F238E27FC236}">
                <a16:creationId xmlns:a16="http://schemas.microsoft.com/office/drawing/2014/main" id="{566D22A7-BDD6-4AAA-820B-5DA17655B3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0D07379-C074-4E01-9584-C335621977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C64381-10A0-454B-ACAC-06F592D1513A}" type="slidenum">
              <a:rPr lang="fr-FR" smtClean="0"/>
              <a:t>‹#›</a:t>
            </a:fld>
            <a:endParaRPr lang="fr-FR"/>
          </a:p>
        </p:txBody>
      </p:sp>
    </p:spTree>
    <p:extLst>
      <p:ext uri="{BB962C8B-B14F-4D97-AF65-F5344CB8AC3E}">
        <p14:creationId xmlns:p14="http://schemas.microsoft.com/office/powerpoint/2010/main" val="2394140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NouveauLogoUT1">
            <a:extLst>
              <a:ext uri="{FF2B5EF4-FFF2-40B4-BE49-F238E27FC236}">
                <a16:creationId xmlns:a16="http://schemas.microsoft.com/office/drawing/2014/main" id="{982F13B3-2C67-4D3E-9653-15CC9C5C6779}"/>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875560" y="358502"/>
            <a:ext cx="2160588"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 Box 4">
            <a:extLst>
              <a:ext uri="{FF2B5EF4-FFF2-40B4-BE49-F238E27FC236}">
                <a16:creationId xmlns:a16="http://schemas.microsoft.com/office/drawing/2014/main" id="{26F7A660-6655-404C-85F1-3521288E3DB0}"/>
              </a:ext>
            </a:extLst>
          </p:cNvPr>
          <p:cNvSpPr txBox="1">
            <a:spLocks noChangeArrowheads="1"/>
          </p:cNvSpPr>
          <p:nvPr/>
        </p:nvSpPr>
        <p:spPr bwMode="auto">
          <a:xfrm>
            <a:off x="1405346" y="4736459"/>
            <a:ext cx="7993063"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50000"/>
              </a:spcBef>
              <a:buFontTx/>
              <a:buNone/>
            </a:pPr>
            <a:r>
              <a:rPr lang="fr-FR" altLang="fr-FR" sz="1800" b="1" dirty="0"/>
              <a:t>Isabelle </a:t>
            </a:r>
            <a:r>
              <a:rPr lang="fr-FR" altLang="fr-FR" sz="1800" b="1" dirty="0" err="1"/>
              <a:t>Desbarats</a:t>
            </a:r>
            <a:r>
              <a:rPr lang="fr-FR" altLang="fr-FR" sz="1800" b="1" dirty="0"/>
              <a:t>, </a:t>
            </a:r>
          </a:p>
          <a:p>
            <a:pPr algn="ctr" eaLnBrk="1" hangingPunct="1">
              <a:spcBef>
                <a:spcPct val="50000"/>
              </a:spcBef>
              <a:buFontTx/>
              <a:buNone/>
            </a:pPr>
            <a:r>
              <a:rPr lang="fr-FR" altLang="fr-FR" sz="1600" smtClean="0"/>
              <a:t>Giáo sư, Đại học Toulouse Capitole, Trung tâm Pháp luật Kinh doanh </a:t>
            </a:r>
          </a:p>
          <a:p>
            <a:pPr algn="ctr" eaLnBrk="1" hangingPunct="1">
              <a:spcBef>
                <a:spcPct val="50000"/>
              </a:spcBef>
              <a:buFontTx/>
              <a:buNone/>
            </a:pPr>
            <a:r>
              <a:rPr lang="fr-FR" altLang="fr-FR" sz="1600" smtClean="0"/>
              <a:t>Isabelle.desbarats@ut-capiole.fr</a:t>
            </a:r>
            <a:endParaRPr lang="fr-FR" altLang="fr-FR" sz="1600" dirty="0"/>
          </a:p>
        </p:txBody>
      </p:sp>
      <p:pic>
        <p:nvPicPr>
          <p:cNvPr id="5" name="Picture 3" descr="C:\Users\idesbara\Desktop\logos\Logo CDA RVBweb.jpg">
            <a:extLst>
              <a:ext uri="{FF2B5EF4-FFF2-40B4-BE49-F238E27FC236}">
                <a16:creationId xmlns:a16="http://schemas.microsoft.com/office/drawing/2014/main" id="{C8D2BFE7-D3F9-442C-ADA9-512B0DCD84A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44150" y="151596"/>
            <a:ext cx="1065263" cy="1799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4">
            <a:extLst>
              <a:ext uri="{FF2B5EF4-FFF2-40B4-BE49-F238E27FC236}">
                <a16:creationId xmlns:a16="http://schemas.microsoft.com/office/drawing/2014/main" id="{14E49A0B-81C6-4C59-87BD-C61CC69EFD1E}"/>
              </a:ext>
            </a:extLst>
          </p:cNvPr>
          <p:cNvSpPr txBox="1">
            <a:spLocks noChangeArrowheads="1"/>
          </p:cNvSpPr>
          <p:nvPr/>
        </p:nvSpPr>
        <p:spPr bwMode="auto">
          <a:xfrm>
            <a:off x="1127007" y="1567543"/>
            <a:ext cx="8549742" cy="2677656"/>
          </a:xfrm>
          <a:prstGeom prst="rect">
            <a:avLst/>
          </a:prstGeom>
          <a:solidFill>
            <a:schemeClr val="bg1">
              <a:lumMod val="95000"/>
            </a:schemeClr>
          </a:solidFill>
          <a:ln w="9525">
            <a:solidFill>
              <a:schemeClr val="bg1">
                <a:lumMod val="95000"/>
              </a:schemeClr>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fr-FR" b="1" dirty="0">
              <a:solidFill>
                <a:srgbClr val="C00000"/>
              </a:solidFill>
            </a:endParaRPr>
          </a:p>
          <a:p>
            <a:pPr algn="ctr"/>
            <a:r>
              <a:rPr lang="fr-FR" b="1" i="1" u="sng" smtClean="0"/>
              <a:t>Nền quản trị doanh nghiệp nào cho thời kỳ hậu covid?</a:t>
            </a:r>
          </a:p>
          <a:p>
            <a:pPr algn="ctr"/>
            <a:r>
              <a:rPr lang="en-US" b="1" i="1" u="sng" smtClean="0"/>
              <a:t>Mối liên hệ giữa Việc làm và Môi trường </a:t>
            </a:r>
            <a:endParaRPr lang="fr-FR" b="1" i="1" u="sng" smtClean="0"/>
          </a:p>
          <a:p>
            <a:pPr algn="ctr"/>
            <a:endParaRPr lang="fr-FR" b="1" i="1" u="sng" smtClean="0"/>
          </a:p>
          <a:p>
            <a:pPr algn="ctr"/>
            <a:endParaRPr lang="fr-FR" b="1" dirty="0">
              <a:solidFill>
                <a:srgbClr val="C00000"/>
              </a:solidFill>
            </a:endParaRPr>
          </a:p>
          <a:p>
            <a:pPr algn="ctr"/>
            <a:r>
              <a:rPr lang="en-US" b="1" smtClean="0"/>
              <a:t>T</a:t>
            </a:r>
            <a:r>
              <a:rPr lang="vi-VN" b="1" smtClean="0"/>
              <a:t>ác </a:t>
            </a:r>
            <a:r>
              <a:rPr lang="vi-VN" b="1"/>
              <a:t>động của các vấn đề khí hậu đối với luật lao </a:t>
            </a:r>
            <a:r>
              <a:rPr lang="vi-VN" b="1" smtClean="0"/>
              <a:t>động</a:t>
            </a:r>
            <a:endParaRPr lang="en-US" b="1" smtClean="0"/>
          </a:p>
          <a:p>
            <a:pPr algn="ctr"/>
            <a:r>
              <a:rPr lang="vi-VN" b="1" smtClean="0">
                <a:solidFill>
                  <a:srgbClr val="C00000"/>
                </a:solidFill>
              </a:rPr>
              <a:t>Hướng </a:t>
            </a:r>
            <a:r>
              <a:rPr lang="vi-VN" b="1">
                <a:solidFill>
                  <a:srgbClr val="C00000"/>
                </a:solidFill>
              </a:rPr>
              <a:t>tới một sự thay đổi của logic?</a:t>
            </a:r>
            <a:endParaRPr lang="fr-FR" altLang="fr-FR" b="1"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26059" y="1536065"/>
            <a:ext cx="11813541" cy="3631763"/>
          </a:xfrm>
          <a:prstGeom prst="rect">
            <a:avLst/>
          </a:prstGeom>
          <a:noFill/>
        </p:spPr>
        <p:txBody>
          <a:bodyPr wrap="square" rtlCol="0">
            <a:spAutoFit/>
          </a:bodyPr>
          <a:lstStyle/>
          <a:p>
            <a:pPr marL="285750" indent="-285750" algn="ctr">
              <a:buFont typeface="Wingdings" panose="05000000000000000000" pitchFamily="2" charset="2"/>
              <a:buChar char="q"/>
            </a:pPr>
            <a:r>
              <a:rPr lang="fr-FR" b="1" u="sng" smtClean="0">
                <a:solidFill>
                  <a:srgbClr val="C00000"/>
                </a:solidFill>
                <a:latin typeface="Times New Roman" panose="02020603050405020304" pitchFamily="18" charset="0"/>
                <a:cs typeface="Times New Roman" panose="02020603050405020304" pitchFamily="18" charset="0"/>
              </a:rPr>
              <a:t>trước tiên </a:t>
            </a:r>
            <a:r>
              <a:rPr lang="fr-FR" b="1" u="sng" dirty="0">
                <a:solidFill>
                  <a:srgbClr val="C00000"/>
                </a:solidFill>
                <a:latin typeface="Times New Roman" panose="02020603050405020304" pitchFamily="18" charset="0"/>
                <a:cs typeface="Times New Roman" panose="02020603050405020304" pitchFamily="18" charset="0"/>
              </a:rPr>
              <a:t>:</a:t>
            </a:r>
          </a:p>
          <a:p>
            <a:pPr algn="just"/>
            <a:endParaRPr lang="fr-FR" b="1" dirty="0">
              <a:solidFill>
                <a:srgbClr val="FF0000"/>
              </a:solidFill>
              <a:latin typeface="Times New Roman" panose="02020603050405020304" pitchFamily="18" charset="0"/>
              <a:cs typeface="Times New Roman" panose="02020603050405020304" pitchFamily="18" charset="0"/>
            </a:endParaRPr>
          </a:p>
          <a:p>
            <a:pPr algn="just"/>
            <a:r>
              <a:rPr lang="vi-VN" b="1" smtClean="0">
                <a:solidFill>
                  <a:srgbClr val="C00000"/>
                </a:solidFill>
                <a:latin typeface="Times New Roman" panose="02020603050405020304" pitchFamily="18" charset="0"/>
                <a:cs typeface="Times New Roman" panose="02020603050405020304" pitchFamily="18" charset="0"/>
              </a:rPr>
              <a:t>ở </a:t>
            </a:r>
            <a:r>
              <a:rPr lang="vi-VN" b="1">
                <a:solidFill>
                  <a:srgbClr val="C00000"/>
                </a:solidFill>
                <a:latin typeface="Times New Roman" panose="02020603050405020304" pitchFamily="18" charset="0"/>
                <a:cs typeface="Times New Roman" panose="02020603050405020304" pitchFamily="18" charset="0"/>
              </a:rPr>
              <a:t>cấp độ quốc tế và châu Âu</a:t>
            </a:r>
            <a:r>
              <a:rPr lang="vi-VN">
                <a:latin typeface="Times New Roman" panose="02020603050405020304" pitchFamily="18" charset="0"/>
                <a:cs typeface="Times New Roman" panose="02020603050405020304" pitchFamily="18" charset="0"/>
              </a:rPr>
              <a:t>: cuộc chơi của các thỏa thuận khung châu Âu (ECA), các thỏa thuận khung xuyên quốc gia (TFA), các thỏa thuận khung toàn cầu (GFA) và các thỏa thuận khung quốc tế khác (ICA)</a:t>
            </a:r>
            <a:endParaRPr lang="fr-FR"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pPr marL="1200150" lvl="2" indent="-285750" algn="just">
              <a:buFont typeface="Wingdings" panose="05000000000000000000" pitchFamily="2" charset="2"/>
              <a:buChar char="Ø"/>
            </a:pPr>
            <a:r>
              <a:rPr lang="en-US">
                <a:latin typeface="Times New Roman" panose="02020603050405020304" pitchFamily="18" charset="0"/>
                <a:cs typeface="Times New Roman" panose="02020603050405020304" pitchFamily="18" charset="0"/>
              </a:rPr>
              <a:t>đ</a:t>
            </a:r>
            <a:r>
              <a:rPr lang="vi-VN" smtClean="0">
                <a:latin typeface="Times New Roman" panose="02020603050405020304" pitchFamily="18" charset="0"/>
                <a:cs typeface="Times New Roman" panose="02020603050405020304" pitchFamily="18" charset="0"/>
              </a:rPr>
              <a:t>ược </a:t>
            </a:r>
            <a:r>
              <a:rPr lang="en-US" smtClean="0">
                <a:latin typeface="Times New Roman" panose="02020603050405020304" pitchFamily="18" charset="0"/>
                <a:cs typeface="Times New Roman" panose="02020603050405020304" pitchFamily="18" charset="0"/>
              </a:rPr>
              <a:t>soạn thảo </a:t>
            </a:r>
            <a:r>
              <a:rPr lang="vi-VN" smtClean="0">
                <a:latin typeface="Times New Roman" panose="02020603050405020304" pitchFamily="18" charset="0"/>
                <a:cs typeface="Times New Roman" panose="02020603050405020304" pitchFamily="18" charset="0"/>
              </a:rPr>
              <a:t>bởi </a:t>
            </a:r>
            <a:r>
              <a:rPr lang="vi-VN">
                <a:latin typeface="Times New Roman" panose="02020603050405020304" pitchFamily="18" charset="0"/>
                <a:cs typeface="Times New Roman" panose="02020603050405020304" pitchFamily="18" charset="0"/>
              </a:rPr>
              <a:t>một công ty xuyên quốc gia, để áp đặt cùng một tiêu chuẩn hành vi ở tất cả các nước sở </a:t>
            </a:r>
            <a:r>
              <a:rPr lang="vi-VN" smtClean="0">
                <a:latin typeface="Times New Roman" panose="02020603050405020304" pitchFamily="18" charset="0"/>
                <a:cs typeface="Times New Roman" panose="02020603050405020304" pitchFamily="18" charset="0"/>
              </a:rPr>
              <a:t>tại</a:t>
            </a:r>
            <a:endParaRPr lang="en-US" smtClean="0">
              <a:latin typeface="Times New Roman" panose="02020603050405020304" pitchFamily="18" charset="0"/>
              <a:cs typeface="Times New Roman" panose="02020603050405020304" pitchFamily="18" charset="0"/>
            </a:endParaRPr>
          </a:p>
          <a:p>
            <a:pPr marL="1200150" lvl="2" indent="-285750" algn="just">
              <a:buFont typeface="Wingdings" panose="05000000000000000000" pitchFamily="2" charset="2"/>
              <a:buChar char="Ø"/>
            </a:pPr>
            <a:r>
              <a:rPr lang="vi-VN">
                <a:latin typeface="Times New Roman" panose="02020603050405020304" pitchFamily="18" charset="0"/>
                <a:cs typeface="Times New Roman" panose="02020603050405020304" pitchFamily="18" charset="0"/>
              </a:rPr>
              <a:t>dựa trên các công cụ và nguyên tắc quốc tế (</a:t>
            </a:r>
            <a:r>
              <a:rPr lang="vi-VN" sz="1600">
                <a:solidFill>
                  <a:schemeClr val="bg1">
                    <a:lumMod val="50000"/>
                  </a:schemeClr>
                </a:solidFill>
                <a:latin typeface="Times New Roman" panose="02020603050405020304" pitchFamily="18" charset="0"/>
                <a:cs typeface="Times New Roman" panose="02020603050405020304" pitchFamily="18" charset="0"/>
              </a:rPr>
              <a:t>các công ước của ILO; Tuyên bố của ILO về Doanh nghiệp Đa quốc gia; Hướng dẫn của OECD dành cho Doanh nghiệp Đa quốc gia, v.v.).</a:t>
            </a:r>
            <a:endParaRPr lang="fr-FR" sz="1600" dirty="0">
              <a:solidFill>
                <a:schemeClr val="bg1">
                  <a:lumMod val="50000"/>
                </a:schemeClr>
              </a:solidFill>
              <a:latin typeface="Times New Roman" panose="02020603050405020304" pitchFamily="18" charset="0"/>
              <a:cs typeface="Times New Roman" panose="02020603050405020304" pitchFamily="18" charset="0"/>
            </a:endParaRPr>
          </a:p>
          <a:p>
            <a:pPr marL="1200150" lvl="2" indent="-285750" algn="just">
              <a:buFont typeface="Wingdings" panose="05000000000000000000" pitchFamily="2" charset="2"/>
              <a:buChar char="Ø"/>
            </a:pPr>
            <a:endParaRPr lang="fr-FR" i="1" dirty="0">
              <a:latin typeface="Times New Roman" panose="02020603050405020304" pitchFamily="18" charset="0"/>
              <a:cs typeface="Times New Roman" panose="02020603050405020304" pitchFamily="18" charset="0"/>
            </a:endParaRPr>
          </a:p>
          <a:p>
            <a:pPr marL="1200150" lvl="2" indent="-285750" algn="just">
              <a:buFont typeface="Wingdings" panose="05000000000000000000" pitchFamily="2" charset="2"/>
              <a:buChar char="Ø"/>
            </a:pPr>
            <a:r>
              <a:rPr lang="vi-VN">
                <a:latin typeface="Times New Roman" panose="02020603050405020304" pitchFamily="18" charset="0"/>
                <a:cs typeface="Times New Roman" panose="02020603050405020304" pitchFamily="18" charset="0"/>
              </a:rPr>
              <a:t>cấu thành các </a:t>
            </a:r>
            <a:r>
              <a:rPr lang="vi-VN" b="1">
                <a:latin typeface="Times New Roman" panose="02020603050405020304" pitchFamily="18" charset="0"/>
                <a:cs typeface="Times New Roman" panose="02020603050405020304" pitchFamily="18" charset="0"/>
              </a:rPr>
              <a:t>công cụ điều tiết riêng với hình học thay đổi, </a:t>
            </a:r>
            <a:r>
              <a:rPr lang="vi-VN">
                <a:latin typeface="Times New Roman" panose="02020603050405020304" pitchFamily="18" charset="0"/>
                <a:cs typeface="Times New Roman" panose="02020603050405020304" pitchFamily="18" charset="0"/>
              </a:rPr>
              <a:t>nhưng lại làm nảy sinh các </a:t>
            </a:r>
            <a:r>
              <a:rPr lang="vi-VN" b="1">
                <a:latin typeface="Times New Roman" panose="02020603050405020304" pitchFamily="18" charset="0"/>
                <a:cs typeface="Times New Roman" panose="02020603050405020304" pitchFamily="18" charset="0"/>
              </a:rPr>
              <a:t>vấn đề (pháp lý) chung</a:t>
            </a:r>
            <a:endParaRPr lang="fr-FR" b="1" dirty="0">
              <a:latin typeface="Times New Roman" panose="02020603050405020304" pitchFamily="18" charset="0"/>
              <a:cs typeface="Times New Roman" panose="02020603050405020304" pitchFamily="18" charset="0"/>
            </a:endParaRPr>
          </a:p>
          <a:p>
            <a:pPr marL="1200150" lvl="2" indent="-285750" algn="just">
              <a:buFont typeface="Wingdings" panose="05000000000000000000" pitchFamily="2" charset="2"/>
              <a:buChar char="Ø"/>
            </a:pPr>
            <a:endParaRPr lang="fr-FR" sz="1600" dirty="0">
              <a:solidFill>
                <a:schemeClr val="bg1">
                  <a:lumMod val="65000"/>
                </a:schemeClr>
              </a:solidFill>
              <a:latin typeface="Times New Roman" panose="02020603050405020304" pitchFamily="18" charset="0"/>
              <a:cs typeface="Times New Roman" panose="02020603050405020304" pitchFamily="18" charset="0"/>
            </a:endParaRPr>
          </a:p>
          <a:p>
            <a:pPr lvl="2" algn="just"/>
            <a:endParaRPr lang="fr-FR" dirty="0"/>
          </a:p>
        </p:txBody>
      </p:sp>
      <p:sp>
        <p:nvSpPr>
          <p:cNvPr id="4" name="ZoneTexte 3"/>
          <p:cNvSpPr txBox="1"/>
          <p:nvPr/>
        </p:nvSpPr>
        <p:spPr>
          <a:xfrm>
            <a:off x="114299" y="38969"/>
            <a:ext cx="11925301" cy="1543756"/>
          </a:xfrm>
          <a:prstGeom prst="rect">
            <a:avLst/>
          </a:prstGeom>
          <a:solidFill>
            <a:srgbClr val="FFFFCC"/>
          </a:solidFill>
          <a:ln>
            <a:solidFill>
              <a:schemeClr val="tx1"/>
            </a:solidFill>
          </a:ln>
        </p:spPr>
        <p:txBody>
          <a:bodyPr wrap="square" rtlCol="0">
            <a:spAutoFit/>
          </a:bodyPr>
          <a:lstStyle/>
          <a:p>
            <a:pPr algn="ctr">
              <a:lnSpc>
                <a:spcPct val="106000"/>
              </a:lnSpc>
              <a:spcAft>
                <a:spcPts val="0"/>
              </a:spcAft>
            </a:pPr>
            <a:r>
              <a:rPr lang="fr-FR">
                <a:latin typeface="Times New Roman" panose="02020603050405020304" pitchFamily="18" charset="0"/>
                <a:ea typeface="Times New Roman" panose="02020603050405020304" pitchFamily="18" charset="0"/>
                <a:cs typeface="Times New Roman" panose="02020603050405020304" pitchFamily="18" charset="0"/>
              </a:rPr>
              <a:t>1 </a:t>
            </a:r>
            <a:r>
              <a:rPr lang="fr-FR" smtClean="0">
                <a:latin typeface="Times New Roman" panose="02020603050405020304" pitchFamily="18" charset="0"/>
                <a:ea typeface="Times New Roman" panose="02020603050405020304" pitchFamily="18" charset="0"/>
                <a:cs typeface="Times New Roman" panose="02020603050405020304" pitchFamily="18" charset="0"/>
              </a:rPr>
              <a:t> </a:t>
            </a:r>
            <a:r>
              <a:rPr lang="fr-FR">
                <a:latin typeface="Times New Roman" panose="02020603050405020304" pitchFamily="18" charset="0"/>
                <a:ea typeface="Times New Roman" panose="02020603050405020304" pitchFamily="18" charset="0"/>
                <a:cs typeface="Times New Roman" panose="02020603050405020304" pitchFamily="18" charset="0"/>
              </a:rPr>
              <a:t>- Vấn đề khí hậu : </a:t>
            </a:r>
            <a:r>
              <a:rPr lang="vi-VN" smtClean="0">
                <a:latin typeface="Times New Roman" panose="02020603050405020304" pitchFamily="18" charset="0"/>
                <a:ea typeface="Times New Roman" panose="02020603050405020304" pitchFamily="18" charset="0"/>
                <a:cs typeface="Times New Roman" panose="02020603050405020304" pitchFamily="18" charset="0"/>
              </a:rPr>
              <a:t>một </a:t>
            </a:r>
            <a:r>
              <a:rPr lang="vi-VN" b="1">
                <a:latin typeface="Times New Roman" panose="02020603050405020304" pitchFamily="18" charset="0"/>
                <a:ea typeface="Times New Roman" panose="02020603050405020304" pitchFamily="18" charset="0"/>
                <a:cs typeface="Times New Roman" panose="02020603050405020304" pitchFamily="18" charset="0"/>
              </a:rPr>
              <a:t>đối tượng </a:t>
            </a:r>
            <a:r>
              <a:rPr lang="vi-VN">
                <a:latin typeface="Times New Roman" panose="02020603050405020304" pitchFamily="18" charset="0"/>
                <a:ea typeface="Times New Roman" panose="02020603050405020304" pitchFamily="18" charset="0"/>
                <a:cs typeface="Times New Roman" panose="02020603050405020304" pitchFamily="18" charset="0"/>
              </a:rPr>
              <a:t>của thương lượng tập thể</a:t>
            </a:r>
            <a:r>
              <a:rPr lang="fr-FR">
                <a:latin typeface="Times New Roman" panose="02020603050405020304" pitchFamily="18" charset="0"/>
                <a:ea typeface="Times New Roman" panose="02020603050405020304" pitchFamily="18" charset="0"/>
                <a:cs typeface="Times New Roman" panose="02020603050405020304" pitchFamily="18" charset="0"/>
              </a:rPr>
              <a:t>.</a:t>
            </a:r>
          </a:p>
          <a:p>
            <a:pPr algn="ctr">
              <a:lnSpc>
                <a:spcPct val="106000"/>
              </a:lnSpc>
              <a:spcAft>
                <a:spcPts val="0"/>
              </a:spcAft>
            </a:pPr>
            <a:r>
              <a:rPr lang="fr-FR">
                <a:latin typeface="Times New Roman" panose="02020603050405020304" pitchFamily="18" charset="0"/>
                <a:ea typeface="Times New Roman" panose="02020603050405020304" pitchFamily="18" charset="0"/>
                <a:cs typeface="Times New Roman" panose="02020603050405020304" pitchFamily="18" charset="0"/>
              </a:rPr>
              <a:t> </a:t>
            </a:r>
            <a:endParaRPr lang="fr-FR" sz="1600">
              <a:latin typeface="Calibri" panose="020F0502020204030204" pitchFamily="34" charset="0"/>
              <a:ea typeface="Calibri" panose="020F0502020204030204" pitchFamily="34" charset="0"/>
              <a:cs typeface="Times New Roman" panose="02020603050405020304" pitchFamily="18" charset="0"/>
            </a:endParaRPr>
          </a:p>
          <a:p>
            <a:pPr algn="ctr">
              <a:lnSpc>
                <a:spcPct val="106000"/>
              </a:lnSpc>
              <a:spcAft>
                <a:spcPts val="0"/>
              </a:spcAft>
            </a:pPr>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spcAft>
                <a:spcPts val="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lgn="ctr"/>
            <a:r>
              <a:rPr lang="fr-FR" b="1">
                <a:solidFill>
                  <a:srgbClr val="C00000"/>
                </a:solidFill>
                <a:latin typeface="Times New Roman" panose="02020603050405020304" pitchFamily="18" charset="0"/>
                <a:cs typeface="Times New Roman" panose="02020603050405020304" pitchFamily="18" charset="0"/>
              </a:rPr>
              <a:t>=&gt; 2 diễn biến</a:t>
            </a:r>
            <a:endParaRPr lang="fr-FR"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730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7548D0D-3422-4D22-8E68-D3C18E52B3EE}"/>
              </a:ext>
            </a:extLst>
          </p:cNvPr>
          <p:cNvSpPr txBox="1"/>
          <p:nvPr/>
        </p:nvSpPr>
        <p:spPr>
          <a:xfrm>
            <a:off x="76200" y="109220"/>
            <a:ext cx="12004040" cy="1754326"/>
          </a:xfrm>
          <a:prstGeom prst="rect">
            <a:avLst/>
          </a:prstGeom>
          <a:noFill/>
          <a:ln>
            <a:solidFill>
              <a:schemeClr val="tx1"/>
            </a:solidFill>
          </a:ln>
        </p:spPr>
        <p:txBody>
          <a:bodyPr wrap="square" rtlCol="0">
            <a:spAutoFit/>
          </a:bodyPr>
          <a:lstStyle/>
          <a:p>
            <a:pPr algn="ctr"/>
            <a:r>
              <a:rPr lang="vi-VN" b="1">
                <a:solidFill>
                  <a:srgbClr val="C00000"/>
                </a:solidFill>
                <a:latin typeface="Times New Roman" panose="02020603050405020304" pitchFamily="18" charset="0"/>
                <a:cs typeface="Times New Roman" panose="02020603050405020304" pitchFamily="18" charset="0"/>
              </a:rPr>
              <a:t>Quá trình chuyển đổi sinh thái: một chủ đề đầy hứa hẹn cho thương lượng tập thể</a:t>
            </a:r>
            <a:r>
              <a:rPr lang="x-none" b="1" smtClean="0">
                <a:solidFill>
                  <a:srgbClr val="C00000"/>
                </a:solidFill>
                <a:latin typeface="Times New Roman" panose="02020603050405020304" pitchFamily="18" charset="0"/>
                <a:cs typeface="Times New Roman" panose="02020603050405020304" pitchFamily="18" charset="0"/>
              </a:rPr>
              <a:t>?</a:t>
            </a:r>
            <a:endParaRPr lang="fr-FR" b="1" dirty="0">
              <a:solidFill>
                <a:srgbClr val="C00000"/>
              </a:solidFill>
              <a:latin typeface="Times New Roman" panose="02020603050405020304" pitchFamily="18" charset="0"/>
              <a:cs typeface="Times New Roman" panose="02020603050405020304" pitchFamily="18" charset="0"/>
            </a:endParaRPr>
          </a:p>
          <a:p>
            <a:pPr algn="ctr"/>
            <a:endParaRPr lang="fr-FR" b="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fr-FR">
                <a:latin typeface="Times New Roman" panose="02020603050405020304" pitchFamily="18" charset="0"/>
                <a:cs typeface="Times New Roman" panose="02020603050405020304" pitchFamily="18" charset="0"/>
              </a:rPr>
              <a:t>Ở cấp quốc tế (ACI, ACI….) </a:t>
            </a:r>
            <a:r>
              <a:rPr lang="fr-FR" b="1" u="sng" smtClean="0">
                <a:latin typeface="Times New Roman" panose="02020603050405020304" pitchFamily="18" charset="0"/>
                <a:cs typeface="Times New Roman" panose="02020603050405020304" pitchFamily="18" charset="0"/>
              </a:rPr>
              <a:t>và cả ở </a:t>
            </a:r>
            <a:r>
              <a:rPr lang="fr-FR" b="1" u="sng">
                <a:latin typeface="Times New Roman" panose="02020603050405020304" pitchFamily="18" charset="0"/>
                <a:cs typeface="Times New Roman" panose="02020603050405020304" pitchFamily="18" charset="0"/>
              </a:rPr>
              <a:t>cấp quốc gia</a:t>
            </a:r>
            <a:endParaRPr lang="fr-FR" b="1" u="sng"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fr-FR" b="1" dirty="0">
              <a:latin typeface="Times New Roman" panose="02020603050405020304" pitchFamily="18" charset="0"/>
              <a:cs typeface="Times New Roman" panose="02020603050405020304" pitchFamily="18" charset="0"/>
            </a:endParaRPr>
          </a:p>
          <a:p>
            <a:pPr marL="742950" lvl="1" indent="-285750" algn="just">
              <a:buFont typeface="Wingdings" panose="05000000000000000000" pitchFamily="2" charset="2"/>
              <a:buChar char="Ø"/>
            </a:pPr>
            <a:r>
              <a:rPr lang="vi-VN">
                <a:latin typeface="Times New Roman" panose="02020603050405020304" pitchFamily="18" charset="0"/>
                <a:cs typeface="Times New Roman" panose="02020603050405020304" pitchFamily="18" charset="0"/>
              </a:rPr>
              <a:t>Do sự tích hợp - </a:t>
            </a:r>
            <a:r>
              <a:rPr lang="vi-VN" b="1">
                <a:latin typeface="Times New Roman" panose="02020603050405020304" pitchFamily="18" charset="0"/>
                <a:cs typeface="Times New Roman" panose="02020603050405020304" pitchFamily="18" charset="0"/>
              </a:rPr>
              <a:t>trong 2 giai đoạn </a:t>
            </a:r>
            <a:r>
              <a:rPr lang="vi-VN">
                <a:latin typeface="Times New Roman" panose="02020603050405020304" pitchFamily="18" charset="0"/>
                <a:cs typeface="Times New Roman" panose="02020603050405020304" pitchFamily="18" charset="0"/>
              </a:rPr>
              <a:t>- của vấn đề khí hậu trong lĩnh vực của </a:t>
            </a:r>
            <a:r>
              <a:rPr lang="fr-FR" smtClean="0">
                <a:latin typeface="Times New Roman" panose="02020603050405020304" pitchFamily="18" charset="0"/>
                <a:cs typeface="Times New Roman" panose="02020603050405020304" pitchFamily="18" charset="0"/>
              </a:rPr>
              <a:t>Thương lượng tập thể</a:t>
            </a:r>
            <a:endParaRPr lang="fr-FR" dirty="0">
              <a:latin typeface="Times New Roman" panose="02020603050405020304" pitchFamily="18" charset="0"/>
              <a:cs typeface="Times New Roman" panose="02020603050405020304" pitchFamily="18" charset="0"/>
            </a:endParaRPr>
          </a:p>
          <a:p>
            <a:pPr lvl="1" algn="just"/>
            <a:endParaRPr lang="fr-FR" dirty="0"/>
          </a:p>
        </p:txBody>
      </p:sp>
      <p:sp>
        <p:nvSpPr>
          <p:cNvPr id="4" name="ZoneTexte 3">
            <a:extLst>
              <a:ext uri="{FF2B5EF4-FFF2-40B4-BE49-F238E27FC236}">
                <a16:creationId xmlns:a16="http://schemas.microsoft.com/office/drawing/2014/main" id="{300F0BC8-B180-4CEA-9AA5-0A235930F6EF}"/>
              </a:ext>
            </a:extLst>
          </p:cNvPr>
          <p:cNvSpPr txBox="1"/>
          <p:nvPr/>
        </p:nvSpPr>
        <p:spPr>
          <a:xfrm>
            <a:off x="213361" y="2614827"/>
            <a:ext cx="7213600" cy="3153684"/>
          </a:xfrm>
          <a:prstGeom prst="rect">
            <a:avLst/>
          </a:prstGeom>
          <a:noFill/>
          <a:ln>
            <a:solidFill>
              <a:schemeClr val="tx1"/>
            </a:solidFill>
          </a:ln>
        </p:spPr>
        <p:txBody>
          <a:bodyPr wrap="square" rtlCol="0">
            <a:spAutoFit/>
          </a:bodyPr>
          <a:lstStyle/>
          <a:p>
            <a:pPr algn="just"/>
            <a:r>
              <a:rPr lang="fr-FR" b="1" smtClean="0">
                <a:solidFill>
                  <a:srgbClr val="C00000"/>
                </a:solidFill>
                <a:latin typeface="Times New Roman" panose="02020603050405020304" pitchFamily="18" charset="0"/>
                <a:cs typeface="Times New Roman" panose="02020603050405020304" pitchFamily="18" charset="0"/>
              </a:rPr>
              <a:t>Diễn biến </a:t>
            </a:r>
            <a:r>
              <a:rPr lang="fr-FR" b="1">
                <a:solidFill>
                  <a:srgbClr val="C00000"/>
                </a:solidFill>
                <a:latin typeface="Times New Roman" panose="02020603050405020304" pitchFamily="18" charset="0"/>
                <a:cs typeface="Times New Roman" panose="02020603050405020304" pitchFamily="18" charset="0"/>
              </a:rPr>
              <a:t>1, xem </a:t>
            </a:r>
            <a:r>
              <a:rPr lang="fr-FR" b="1" smtClean="0">
                <a:solidFill>
                  <a:srgbClr val="C00000"/>
                </a:solidFill>
                <a:latin typeface="Times New Roman" panose="02020603050405020304" pitchFamily="18" charset="0"/>
                <a:cs typeface="Times New Roman" panose="02020603050405020304" pitchFamily="18" charset="0"/>
              </a:rPr>
              <a:t>sự di chuyển của </a:t>
            </a:r>
            <a:r>
              <a:rPr lang="fr-FR" b="1">
                <a:solidFill>
                  <a:srgbClr val="C00000"/>
                </a:solidFill>
                <a:latin typeface="Times New Roman" panose="02020603050405020304" pitchFamily="18" charset="0"/>
                <a:cs typeface="Times New Roman" panose="02020603050405020304" pitchFamily="18" charset="0"/>
              </a:rPr>
              <a:t>nhân viên </a:t>
            </a:r>
          </a:p>
          <a:p>
            <a:pPr algn="just"/>
            <a:endParaRPr lang="fr-FR" smtClean="0">
              <a:latin typeface="Times New Roman" panose="02020603050405020304" pitchFamily="18" charset="0"/>
              <a:cs typeface="Times New Roman" panose="02020603050405020304" pitchFamily="18" charset="0"/>
            </a:endParaRPr>
          </a:p>
          <a:p>
            <a:pPr algn="just"/>
            <a:r>
              <a:rPr lang="vi-VN" b="1" i="1">
                <a:latin typeface="Times New Roman" panose="02020603050405020304" pitchFamily="18" charset="0"/>
                <a:cs typeface="Times New Roman" panose="02020603050405020304" pitchFamily="18" charset="0"/>
              </a:rPr>
              <a:t>Kể từ ngày 1 tháng 1 năm 2020, tại các công ty có hơn 50 nhân viên </a:t>
            </a:r>
            <a:r>
              <a:rPr lang="fr-FR" b="1" i="1" smtClean="0">
                <a:latin typeface="Times New Roman" panose="02020603050405020304" pitchFamily="18" charset="0"/>
                <a:cs typeface="Times New Roman" panose="02020603050405020304" pitchFamily="18" charset="0"/>
              </a:rPr>
              <a:t>:</a:t>
            </a:r>
          </a:p>
          <a:p>
            <a:pPr algn="just"/>
            <a:endParaRPr lang="fr-FR" b="1" smtClean="0">
              <a:latin typeface="Times New Roman" panose="02020603050405020304" pitchFamily="18" charset="0"/>
              <a:cs typeface="Times New Roman" panose="02020603050405020304" pitchFamily="18" charset="0"/>
            </a:endParaRPr>
          </a:p>
          <a:p>
            <a:pPr algn="just"/>
            <a:endParaRPr lang="fr-FR" b="1" smtClean="0">
              <a:latin typeface="Times New Roman" panose="02020603050405020304" pitchFamily="18" charset="0"/>
              <a:cs typeface="Times New Roman" panose="02020603050405020304" pitchFamily="18" charset="0"/>
            </a:endParaRPr>
          </a:p>
          <a:p>
            <a:pPr marL="285750" indent="-285750" algn="just">
              <a:lnSpc>
                <a:spcPts val="2160"/>
              </a:lnSpc>
              <a:buFont typeface="Wingdings" panose="05000000000000000000" pitchFamily="2" charset="2"/>
              <a:buChar char="Ø"/>
            </a:pPr>
            <a:r>
              <a:rPr lang="vi-VN">
                <a:latin typeface="Times New Roman" panose="02020603050405020304" pitchFamily="18" charset="0"/>
                <a:cs typeface="Times New Roman" panose="02020603050405020304" pitchFamily="18" charset="0"/>
              </a:rPr>
              <a:t>Mở rộng </a:t>
            </a:r>
            <a:r>
              <a:rPr lang="en-US" smtClean="0">
                <a:latin typeface="Times New Roman" panose="02020603050405020304" pitchFamily="18" charset="0"/>
                <a:cs typeface="Times New Roman" panose="02020603050405020304" pitchFamily="18" charset="0"/>
              </a:rPr>
              <a:t>thương lượng </a:t>
            </a:r>
            <a:r>
              <a:rPr lang="vi-VN" smtClean="0">
                <a:latin typeface="Times New Roman" panose="02020603050405020304" pitchFamily="18" charset="0"/>
                <a:cs typeface="Times New Roman" panose="02020603050405020304" pitchFamily="18" charset="0"/>
              </a:rPr>
              <a:t>bắt </a:t>
            </a:r>
            <a:r>
              <a:rPr lang="vi-VN">
                <a:latin typeface="Times New Roman" panose="02020603050405020304" pitchFamily="18" charset="0"/>
                <a:cs typeface="Times New Roman" panose="02020603050405020304" pitchFamily="18" charset="0"/>
              </a:rPr>
              <a:t>buộc đối với bình đẳng nghề nghiệp </a:t>
            </a:r>
            <a:r>
              <a:rPr lang="en-US" smtClean="0">
                <a:latin typeface="Times New Roman" panose="02020603050405020304" pitchFamily="18" charset="0"/>
                <a:cs typeface="Times New Roman" panose="02020603050405020304" pitchFamily="18" charset="0"/>
              </a:rPr>
              <a:t>và Chất lượng sống tại nơi làm việc </a:t>
            </a:r>
            <a:r>
              <a:rPr lang="vi-VN" smtClean="0">
                <a:latin typeface="Times New Roman" panose="02020603050405020304" pitchFamily="18" charset="0"/>
                <a:cs typeface="Times New Roman" panose="02020603050405020304" pitchFamily="18" charset="0"/>
              </a:rPr>
              <a:t>thành </a:t>
            </a:r>
            <a:r>
              <a:rPr lang="vi-VN">
                <a:latin typeface="Times New Roman" panose="02020603050405020304" pitchFamily="18" charset="0"/>
                <a:cs typeface="Times New Roman" panose="02020603050405020304" pitchFamily="18" charset="0"/>
              </a:rPr>
              <a:t>"các biện pháp nhằm cải thiện khả năng di chuyển của nhân viên giữa nơi ở thường xuyên và nơi làm việc của họ, đặc biệt bằng cách giảm chi phí di chuyển, bằng cách khuyến khích sử dụng các phương thức vận tải hợp lý </a:t>
            </a:r>
            <a:r>
              <a:rPr lang="fr-FR" b="1" smtClean="0">
                <a:latin typeface="Times New Roman" panose="02020603050405020304" pitchFamily="18" charset="0"/>
                <a:cs typeface="Times New Roman" panose="02020603050405020304" pitchFamily="18" charset="0"/>
              </a:rPr>
              <a:t> </a:t>
            </a:r>
            <a:r>
              <a:rPr lang="fr-FR" smtClean="0">
                <a:latin typeface="Times New Roman" panose="02020603050405020304" pitchFamily="18" charset="0"/>
                <a:cs typeface="Times New Roman" panose="02020603050405020304" pitchFamily="18" charset="0"/>
              </a:rPr>
              <a:t>»</a:t>
            </a:r>
          </a:p>
          <a:p>
            <a:pPr marL="285750" indent="-285750" algn="just">
              <a:lnSpc>
                <a:spcPts val="2160"/>
              </a:lnSpc>
              <a:buFont typeface="Symbol" panose="05050102010706020507" pitchFamily="18" charset="2"/>
              <a:buChar char="Þ"/>
            </a:pPr>
            <a:endParaRPr lang="fr-FR" dirty="0">
              <a:latin typeface="Times New Roman" panose="02020603050405020304" pitchFamily="18" charset="0"/>
              <a:cs typeface="Times New Roman" panose="02020603050405020304" pitchFamily="18" charset="0"/>
            </a:endParaRPr>
          </a:p>
        </p:txBody>
      </p:sp>
      <p:sp>
        <p:nvSpPr>
          <p:cNvPr id="5" name="ZoneTexte 4">
            <a:extLst>
              <a:ext uri="{FF2B5EF4-FFF2-40B4-BE49-F238E27FC236}">
                <a16:creationId xmlns:a16="http://schemas.microsoft.com/office/drawing/2014/main" id="{653046B6-CBB5-4F46-AA95-7513CC0643F3}"/>
              </a:ext>
            </a:extLst>
          </p:cNvPr>
          <p:cNvSpPr txBox="1"/>
          <p:nvPr/>
        </p:nvSpPr>
        <p:spPr>
          <a:xfrm>
            <a:off x="8371840" y="2629190"/>
            <a:ext cx="3708400" cy="2585323"/>
          </a:xfrm>
          <a:prstGeom prst="rect">
            <a:avLst/>
          </a:prstGeom>
          <a:solidFill>
            <a:schemeClr val="bg1">
              <a:lumMod val="95000"/>
            </a:schemeClr>
          </a:solidFill>
          <a:ln>
            <a:solidFill>
              <a:schemeClr val="tx1"/>
            </a:solidFill>
          </a:ln>
        </p:spPr>
        <p:txBody>
          <a:bodyPr wrap="square" rtlCol="0">
            <a:spAutoFit/>
          </a:bodyPr>
          <a:lstStyle/>
          <a:p>
            <a:pPr algn="ctr"/>
            <a:r>
              <a:rPr lang="fr-FR" b="1" smtClean="0">
                <a:solidFill>
                  <a:srgbClr val="C00000"/>
                </a:solidFill>
                <a:latin typeface="Times New Roman" panose="02020603050405020304" pitchFamily="18" charset="0"/>
                <a:cs typeface="Times New Roman" panose="02020603050405020304" pitchFamily="18" charset="0"/>
              </a:rPr>
              <a:t>Những thử thách </a:t>
            </a:r>
            <a:r>
              <a:rPr lang="fr-FR" b="1" dirty="0">
                <a:solidFill>
                  <a:srgbClr val="C00000"/>
                </a:solidFill>
                <a:latin typeface="Times New Roman" panose="02020603050405020304" pitchFamily="18" charset="0"/>
                <a:cs typeface="Times New Roman" panose="02020603050405020304" pitchFamily="18" charset="0"/>
              </a:rPr>
              <a:t>?</a:t>
            </a:r>
          </a:p>
          <a:p>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a:latin typeface="Times New Roman" panose="02020603050405020304" pitchFamily="18" charset="0"/>
                <a:cs typeface="Times New Roman" panose="02020603050405020304" pitchFamily="18" charset="0"/>
              </a:rPr>
              <a:t>Hỗ trợ các phương thức di chuyển "linh hoạt" </a:t>
            </a:r>
            <a:r>
              <a:rPr lang="vi-VN" sz="1200">
                <a:latin typeface="Times New Roman" panose="02020603050405020304" pitchFamily="18" charset="0"/>
                <a:cs typeface="Times New Roman" panose="02020603050405020304" pitchFamily="18" charset="0"/>
              </a:rPr>
              <a:t>(hành trình về nhà/cơ quan</a:t>
            </a:r>
            <a:r>
              <a:rPr lang="fr-FR" sz="1200" smtClean="0">
                <a:latin typeface="Times New Roman" panose="02020603050405020304" pitchFamily="18" charset="0"/>
                <a:cs typeface="Times New Roman" panose="02020603050405020304" pitchFamily="18" charset="0"/>
              </a:rPr>
              <a:t>)</a:t>
            </a:r>
            <a:endParaRPr lang="fr-FR" sz="120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a:latin typeface="Times New Roman" panose="02020603050405020304" pitchFamily="18" charset="0"/>
                <a:cs typeface="Times New Roman" panose="02020603050405020304" pitchFamily="18" charset="0"/>
              </a:rPr>
              <a:t>Hướng tới "xanh hóa" các quyền và tự do của người lao động: </a:t>
            </a:r>
            <a:r>
              <a:rPr lang="vi-VN" i="1">
                <a:latin typeface="Times New Roman" panose="02020603050405020304" pitchFamily="18" charset="0"/>
                <a:cs typeface="Times New Roman" panose="02020603050405020304" pitchFamily="18" charset="0"/>
              </a:rPr>
              <a:t>điều kiện nào (&amp; giới hạn nào) của việc mở cửa cho hệ sinh thái?</a:t>
            </a:r>
            <a:endParaRPr lang="fr-FR" i="1" dirty="0">
              <a:latin typeface="Times New Roman" panose="02020603050405020304" pitchFamily="18" charset="0"/>
              <a:cs typeface="Times New Roman" panose="02020603050405020304" pitchFamily="18" charset="0"/>
            </a:endParaRPr>
          </a:p>
        </p:txBody>
      </p:sp>
      <p:sp>
        <p:nvSpPr>
          <p:cNvPr id="3" name="Flèche : droite 2">
            <a:extLst>
              <a:ext uri="{FF2B5EF4-FFF2-40B4-BE49-F238E27FC236}">
                <a16:creationId xmlns:a16="http://schemas.microsoft.com/office/drawing/2014/main" id="{3E61291E-921A-409E-8128-D0ED20202B45}"/>
              </a:ext>
            </a:extLst>
          </p:cNvPr>
          <p:cNvSpPr/>
          <p:nvPr/>
        </p:nvSpPr>
        <p:spPr>
          <a:xfrm>
            <a:off x="7630160" y="3891280"/>
            <a:ext cx="568960" cy="274320"/>
          </a:xfrm>
          <a:prstGeom prst="rightArrow">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90555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D5F16E8-1D52-4EC3-8A55-B31408F00784}"/>
              </a:ext>
            </a:extLst>
          </p:cNvPr>
          <p:cNvSpPr txBox="1"/>
          <p:nvPr/>
        </p:nvSpPr>
        <p:spPr>
          <a:xfrm>
            <a:off x="167640" y="230326"/>
            <a:ext cx="11856720" cy="2185214"/>
          </a:xfrm>
          <a:prstGeom prst="rect">
            <a:avLst/>
          </a:prstGeom>
          <a:solidFill>
            <a:schemeClr val="bg1"/>
          </a:solidFill>
          <a:ln>
            <a:solidFill>
              <a:schemeClr val="tx1"/>
            </a:solidFill>
            <a:prstDash val="sysDash"/>
          </a:ln>
        </p:spPr>
        <p:txBody>
          <a:bodyPr wrap="square" rtlCol="0">
            <a:spAutoFit/>
          </a:bodyPr>
          <a:lstStyle/>
          <a:p>
            <a:pPr algn="just"/>
            <a:r>
              <a:rPr lang="vi-VN" b="1">
                <a:solidFill>
                  <a:srgbClr val="C00000"/>
                </a:solidFill>
              </a:rPr>
              <a:t>Tiến hóa 2, xem. </a:t>
            </a:r>
            <a:r>
              <a:rPr lang="vi-VN" b="1">
                <a:solidFill>
                  <a:srgbClr val="C00000"/>
                </a:solidFill>
                <a:latin typeface="+mj-lt"/>
              </a:rPr>
              <a:t>Quản lý công việc và </a:t>
            </a:r>
            <a:r>
              <a:rPr lang="en-US" b="1" smtClean="0">
                <a:solidFill>
                  <a:srgbClr val="C00000"/>
                </a:solidFill>
                <a:latin typeface="+mj-lt"/>
              </a:rPr>
              <a:t>lộ trình nghề </a:t>
            </a:r>
            <a:r>
              <a:rPr lang="vi-VN" b="1" smtClean="0">
                <a:solidFill>
                  <a:srgbClr val="C00000"/>
                </a:solidFill>
                <a:latin typeface="+mj-lt"/>
              </a:rPr>
              <a:t>nghiệp</a:t>
            </a:r>
            <a:r>
              <a:rPr lang="fr-FR" b="1" smtClean="0">
                <a:solidFill>
                  <a:srgbClr val="C00000"/>
                </a:solidFill>
                <a:latin typeface="+mj-lt"/>
              </a:rPr>
              <a:t> </a:t>
            </a:r>
            <a:endParaRPr lang="fr-FR" b="1" dirty="0">
              <a:solidFill>
                <a:srgbClr val="C00000"/>
              </a:solidFill>
              <a:latin typeface="+mj-lt"/>
            </a:endParaRPr>
          </a:p>
          <a:p>
            <a:pPr algn="just"/>
            <a:r>
              <a:rPr lang="fr-FR" b="1">
                <a:latin typeface="Times New Roman" panose="02020603050405020304" pitchFamily="18" charset="0"/>
                <a:ea typeface="Calibri" panose="020F0502020204030204" pitchFamily="34" charset="0"/>
                <a:cs typeface="Times New Roman" panose="02020603050405020304" pitchFamily="18" charset="0"/>
              </a:rPr>
              <a:t>=&gt; </a:t>
            </a:r>
            <a:r>
              <a:rPr lang="vi-VN" b="1">
                <a:latin typeface="Times New Roman" panose="02020603050405020304" pitchFamily="18" charset="0"/>
                <a:ea typeface="Calibri" panose="020F0502020204030204" pitchFamily="34" charset="0"/>
                <a:cs typeface="Times New Roman" panose="02020603050405020304" pitchFamily="18" charset="0"/>
              </a:rPr>
              <a:t>Một chủ đề quan trọng, đối mặt với những thách thức của quá trình chuyển đổi sinh thái, năng lượng và kỹ thuật số </a:t>
            </a:r>
            <a:r>
              <a:rPr lang="fr-FR" b="1" smtClean="0">
                <a:latin typeface="Times New Roman" panose="02020603050405020304" pitchFamily="18" charset="0"/>
                <a:ea typeface="Calibri" panose="020F0502020204030204" pitchFamily="34" charset="0"/>
                <a:cs typeface="Times New Roman" panose="02020603050405020304" pitchFamily="18" charset="0"/>
              </a:rPr>
              <a:t>:</a:t>
            </a:r>
            <a:endParaRPr lang="fr-FR" b="1"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fr-FR" sz="1600">
                <a:latin typeface="Times New Roman" panose="02020603050405020304" pitchFamily="18" charset="0"/>
                <a:cs typeface="Times New Roman" panose="02020603050405020304" pitchFamily="18" charset="0"/>
              </a:rPr>
              <a:t>Làm thế nào để quản lý các rủi ro xã hội trong cuộc chiến chống lại sự nóng lên toàn cầu, từ quan điểm của việc làm và kỹ năng...</a:t>
            </a:r>
            <a:endParaRPr lang="fr-FR" sz="1600" dirty="0">
              <a:latin typeface="Times New Roman" panose="02020603050405020304" pitchFamily="18" charset="0"/>
              <a:ea typeface="Calibri" panose="020F0502020204030204" pitchFamily="34" charset="0"/>
              <a:cs typeface="Times New Roman" panose="02020603050405020304" pitchFamily="18" charset="0"/>
            </a:endParaRPr>
          </a:p>
          <a:p>
            <a:pPr marL="1200150" lvl="2" indent="-285750" algn="just">
              <a:buFont typeface="Wingdings" panose="05000000000000000000" pitchFamily="2" charset="2"/>
              <a:buChar char="Ø"/>
            </a:pPr>
            <a:r>
              <a:rPr lang="vi-VN" sz="1600">
                <a:latin typeface="Times New Roman" panose="02020603050405020304" pitchFamily="18" charset="0"/>
                <a:cs typeface="Times New Roman" panose="02020603050405020304" pitchFamily="18" charset="0"/>
              </a:rPr>
              <a:t>&amp; chia sẻ trách nhiệm gì (Nhà nước/công ty/cá nhân</a:t>
            </a:r>
            <a:r>
              <a:rPr lang="fr-FR" sz="1600" smtClean="0">
                <a:latin typeface="Times New Roman" panose="02020603050405020304" pitchFamily="18" charset="0"/>
                <a:cs typeface="Times New Roman" panose="02020603050405020304" pitchFamily="18" charset="0"/>
              </a:rPr>
              <a:t>) </a:t>
            </a:r>
            <a:r>
              <a:rPr lang="fr-FR" sz="1600" dirty="0">
                <a:latin typeface="Times New Roman" panose="02020603050405020304" pitchFamily="18" charset="0"/>
                <a:cs typeface="Times New Roman" panose="02020603050405020304" pitchFamily="18" charset="0"/>
              </a:rPr>
              <a:t>? </a:t>
            </a:r>
          </a:p>
          <a:p>
            <a:pPr marL="285750" indent="-285750" algn="just">
              <a:buFont typeface="Wingdings" panose="05000000000000000000" pitchFamily="2" charset="2"/>
              <a:buChar char="Ø"/>
            </a:pPr>
            <a:endParaRPr lang="fr-FR" sz="1600" dirty="0">
              <a:latin typeface="Times New Roman" panose="02020603050405020304" pitchFamily="18" charset="0"/>
              <a:cs typeface="Times New Roman" panose="02020603050405020304" pitchFamily="18" charset="0"/>
            </a:endParaRPr>
          </a:p>
          <a:p>
            <a:pPr marL="3943350" lvl="8" indent="-285750" algn="just">
              <a:buFont typeface="Wingdings" panose="05000000000000000000" pitchFamily="2" charset="2"/>
              <a:buChar char="Ø"/>
            </a:pPr>
            <a:r>
              <a:rPr lang="fr-FR" sz="1600">
                <a:latin typeface="Times New Roman" panose="02020603050405020304" pitchFamily="18" charset="0"/>
                <a:cs typeface="Times New Roman" panose="02020603050405020304" pitchFamily="18" charset="0"/>
              </a:rPr>
              <a:t>Một vấn đề phức tạp...</a:t>
            </a:r>
            <a:endParaRPr lang="fr-FR" sz="1600" dirty="0">
              <a:latin typeface="Times New Roman" panose="02020603050405020304" pitchFamily="18" charset="0"/>
              <a:cs typeface="Times New Roman" panose="02020603050405020304" pitchFamily="18" charset="0"/>
            </a:endParaRPr>
          </a:p>
        </p:txBody>
      </p:sp>
      <p:sp>
        <p:nvSpPr>
          <p:cNvPr id="9" name="Ellipse 8">
            <a:extLst>
              <a:ext uri="{FF2B5EF4-FFF2-40B4-BE49-F238E27FC236}">
                <a16:creationId xmlns:a16="http://schemas.microsoft.com/office/drawing/2014/main" id="{887612B2-6259-40C3-989F-1F7ACCC5A946}"/>
              </a:ext>
            </a:extLst>
          </p:cNvPr>
          <p:cNvSpPr/>
          <p:nvPr/>
        </p:nvSpPr>
        <p:spPr>
          <a:xfrm>
            <a:off x="5585463" y="4731194"/>
            <a:ext cx="1021074" cy="759476"/>
          </a:xfrm>
          <a:prstGeom prst="ellipse">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0" name="ZoneTexte 9">
            <a:extLst>
              <a:ext uri="{FF2B5EF4-FFF2-40B4-BE49-F238E27FC236}">
                <a16:creationId xmlns:a16="http://schemas.microsoft.com/office/drawing/2014/main" id="{C8839ACE-203A-46F5-B70E-F153458319D2}"/>
              </a:ext>
            </a:extLst>
          </p:cNvPr>
          <p:cNvSpPr txBox="1"/>
          <p:nvPr/>
        </p:nvSpPr>
        <p:spPr>
          <a:xfrm>
            <a:off x="274327" y="3322906"/>
            <a:ext cx="4886952" cy="2308324"/>
          </a:xfrm>
          <a:prstGeom prst="rect">
            <a:avLst/>
          </a:prstGeom>
          <a:noFill/>
          <a:ln>
            <a:solidFill>
              <a:schemeClr val="tx1"/>
            </a:solidFill>
          </a:ln>
        </p:spPr>
        <p:txBody>
          <a:bodyPr wrap="square" rtlCol="0">
            <a:spAutoFit/>
          </a:bodyPr>
          <a:lstStyle/>
          <a:p>
            <a:pPr algn="ctr"/>
            <a:r>
              <a:rPr lang="vi-VN" b="1">
                <a:solidFill>
                  <a:srgbClr val="C00000"/>
                </a:solidFill>
                <a:latin typeface="Times New Roman" panose="02020603050405020304" pitchFamily="18" charset="0"/>
                <a:cs typeface="Times New Roman" panose="02020603050405020304" pitchFamily="18" charset="0"/>
              </a:rPr>
              <a:t>Quá trình chuyển đổi sang phát thải khí nhà kính thấp hơn</a:t>
            </a:r>
            <a:r>
              <a:rPr lang="vi-VN" b="1" smtClean="0">
                <a:solidFill>
                  <a:srgbClr val="C00000"/>
                </a:solidFill>
                <a:latin typeface="Times New Roman" panose="02020603050405020304" pitchFamily="18" charset="0"/>
                <a:cs typeface="Times New Roman" panose="02020603050405020304" pitchFamily="18" charset="0"/>
              </a:rPr>
              <a:t>:</a:t>
            </a:r>
            <a:endParaRPr lang="en-US" b="1" smtClean="0">
              <a:solidFill>
                <a:srgbClr val="C00000"/>
              </a:solidFill>
              <a:latin typeface="Times New Roman" panose="02020603050405020304" pitchFamily="18" charset="0"/>
              <a:cs typeface="Times New Roman" panose="02020603050405020304" pitchFamily="18" charset="0"/>
            </a:endParaRPr>
          </a:p>
          <a:p>
            <a:pPr algn="ctr"/>
            <a:r>
              <a:rPr lang="vi-VN" b="1" smtClean="0">
                <a:solidFill>
                  <a:srgbClr val="C00000"/>
                </a:solidFill>
                <a:latin typeface="Times New Roman" panose="02020603050405020304" pitchFamily="18" charset="0"/>
                <a:cs typeface="Times New Roman" panose="02020603050405020304" pitchFamily="18" charset="0"/>
              </a:rPr>
              <a:t>đòn </a:t>
            </a:r>
            <a:r>
              <a:rPr lang="vi-VN" b="1">
                <a:solidFill>
                  <a:srgbClr val="C00000"/>
                </a:solidFill>
                <a:latin typeface="Times New Roman" panose="02020603050405020304" pitchFamily="18" charset="0"/>
                <a:cs typeface="Times New Roman" panose="02020603050405020304" pitchFamily="18" charset="0"/>
              </a:rPr>
              <a:t>bẩy tạo ra việc làm “xanh” và “xanh hóa”?</a:t>
            </a:r>
            <a:r>
              <a:rPr lang="fr-FR" b="1" smtClean="0">
                <a:solidFill>
                  <a:srgbClr val="C00000"/>
                </a:solidFill>
                <a:latin typeface="Times New Roman" panose="02020603050405020304" pitchFamily="18" charset="0"/>
                <a:cs typeface="Times New Roman" panose="02020603050405020304" pitchFamily="18" charset="0"/>
              </a:rPr>
              <a:t> </a:t>
            </a:r>
            <a:endParaRPr lang="fr-FR" b="1" dirty="0">
              <a:solidFill>
                <a:srgbClr val="C00000"/>
              </a:solidFill>
              <a:latin typeface="Times New Roman" panose="02020603050405020304" pitchFamily="18" charset="0"/>
              <a:cs typeface="Times New Roman" panose="02020603050405020304" pitchFamily="18" charset="0"/>
            </a:endParaRPr>
          </a:p>
          <a:p>
            <a:pPr algn="just"/>
            <a:endParaRPr lang="fr-FR" baseline="30000" dirty="0">
              <a:latin typeface="Times New Roman" panose="02020603050405020304" pitchFamily="18" charset="0"/>
              <a:cs typeface="Times New Roman" panose="02020603050405020304" pitchFamily="18" charset="0"/>
            </a:endParaRPr>
          </a:p>
          <a:p>
            <a:pPr algn="just"/>
            <a:endParaRPr lang="fr-FR" baseline="30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vi-VN" baseline="30000">
                <a:latin typeface="Times New Roman" panose="02020603050405020304" pitchFamily="18" charset="0"/>
                <a:cs typeface="Times New Roman" panose="02020603050405020304" pitchFamily="18" charset="0"/>
              </a:rPr>
              <a:t>trong nền kinh tế tuần hoàn (các hoạt động tái chế, phân loại, sửa chữa, cho thuê, tái sử dụng đồ </a:t>
            </a:r>
            <a:r>
              <a:rPr lang="vi-VN" baseline="30000" smtClean="0">
                <a:latin typeface="Times New Roman" panose="02020603050405020304" pitchFamily="18" charset="0"/>
                <a:cs typeface="Times New Roman" panose="02020603050405020304" pitchFamily="18" charset="0"/>
              </a:rPr>
              <a:t>vật</a:t>
            </a:r>
            <a:endParaRPr lang="en-US" baseline="3000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baseline="30000">
                <a:latin typeface="Times New Roman" panose="02020603050405020304" pitchFamily="18" charset="0"/>
                <a:cs typeface="Times New Roman" panose="02020603050405020304" pitchFamily="18" charset="0"/>
              </a:rPr>
              <a:t>t</a:t>
            </a:r>
            <a:r>
              <a:rPr lang="vi-VN" baseline="30000" smtClean="0">
                <a:latin typeface="Times New Roman" panose="02020603050405020304" pitchFamily="18" charset="0"/>
                <a:cs typeface="Times New Roman" panose="02020603050405020304" pitchFamily="18" charset="0"/>
              </a:rPr>
              <a:t>rong </a:t>
            </a:r>
            <a:r>
              <a:rPr lang="vi-VN" baseline="30000">
                <a:latin typeface="Times New Roman" panose="02020603050405020304" pitchFamily="18" charset="0"/>
                <a:cs typeface="Times New Roman" panose="02020603050405020304" pitchFamily="18" charset="0"/>
              </a:rPr>
              <a:t>lĩnh vực </a:t>
            </a:r>
            <a:r>
              <a:rPr lang="vi-VN" baseline="30000" smtClean="0">
                <a:latin typeface="Times New Roman" panose="02020603050405020304" pitchFamily="18" charset="0"/>
                <a:cs typeface="Times New Roman" panose="02020603050405020304" pitchFamily="18" charset="0"/>
              </a:rPr>
              <a:t>xây </a:t>
            </a:r>
            <a:r>
              <a:rPr lang="vi-VN" baseline="30000">
                <a:latin typeface="Times New Roman" panose="02020603050405020304" pitchFamily="18" charset="0"/>
                <a:cs typeface="Times New Roman" panose="02020603050405020304" pitchFamily="18" charset="0"/>
              </a:rPr>
              <a:t>dựng (vật liệu mới và đổi mới cơ sở hạ tầng</a:t>
            </a:r>
            <a:r>
              <a:rPr lang="vi-VN" baseline="30000" smtClean="0">
                <a:latin typeface="Times New Roman" panose="02020603050405020304" pitchFamily="18" charset="0"/>
                <a:cs typeface="Times New Roman" panose="02020603050405020304" pitchFamily="18" charset="0"/>
              </a:rPr>
              <a:t>)</a:t>
            </a:r>
            <a:endParaRPr lang="en-US" baseline="3000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vi-VN" baseline="30000" smtClean="0">
                <a:latin typeface="Times New Roman" panose="02020603050405020304" pitchFamily="18" charset="0"/>
                <a:cs typeface="Times New Roman" panose="02020603050405020304" pitchFamily="18" charset="0"/>
              </a:rPr>
              <a:t>trong </a:t>
            </a:r>
            <a:r>
              <a:rPr lang="vi-VN" baseline="30000">
                <a:latin typeface="Times New Roman" panose="02020603050405020304" pitchFamily="18" charset="0"/>
                <a:cs typeface="Times New Roman" panose="02020603050405020304" pitchFamily="18" charset="0"/>
              </a:rPr>
              <a:t>sản xuất năng lượng tái </a:t>
            </a:r>
            <a:r>
              <a:rPr lang="vi-VN" baseline="30000" smtClean="0">
                <a:latin typeface="Times New Roman" panose="02020603050405020304" pitchFamily="18" charset="0"/>
                <a:cs typeface="Times New Roman" panose="02020603050405020304" pitchFamily="18" charset="0"/>
              </a:rPr>
              <a:t>tạo</a:t>
            </a:r>
            <a:endParaRPr lang="en-US" baseline="3000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vi-VN" baseline="30000" smtClean="0">
                <a:latin typeface="Times New Roman" panose="02020603050405020304" pitchFamily="18" charset="0"/>
                <a:cs typeface="Times New Roman" panose="02020603050405020304" pitchFamily="18" charset="0"/>
              </a:rPr>
              <a:t>Trong </a:t>
            </a:r>
            <a:r>
              <a:rPr lang="vi-VN" baseline="30000">
                <a:latin typeface="Times New Roman" panose="02020603050405020304" pitchFamily="18" charset="0"/>
                <a:cs typeface="Times New Roman" panose="02020603050405020304" pitchFamily="18" charset="0"/>
              </a:rPr>
              <a:t>canh tác hữu cơ</a:t>
            </a:r>
            <a:endParaRPr lang="fr-FR" dirty="0">
              <a:latin typeface="Times New Roman" panose="02020603050405020304" pitchFamily="18" charset="0"/>
              <a:cs typeface="Times New Roman" panose="02020603050405020304" pitchFamily="18" charset="0"/>
            </a:endParaRPr>
          </a:p>
        </p:txBody>
      </p:sp>
      <p:sp>
        <p:nvSpPr>
          <p:cNvPr id="11" name="ZoneTexte 10">
            <a:extLst>
              <a:ext uri="{FF2B5EF4-FFF2-40B4-BE49-F238E27FC236}">
                <a16:creationId xmlns:a16="http://schemas.microsoft.com/office/drawing/2014/main" id="{B9E590DF-0565-4876-8EEB-3BE572898089}"/>
              </a:ext>
            </a:extLst>
          </p:cNvPr>
          <p:cNvSpPr txBox="1"/>
          <p:nvPr/>
        </p:nvSpPr>
        <p:spPr>
          <a:xfrm>
            <a:off x="6893558" y="3826178"/>
            <a:ext cx="4871710" cy="2000548"/>
          </a:xfrm>
          <a:prstGeom prst="rect">
            <a:avLst/>
          </a:prstGeom>
          <a:noFill/>
          <a:ln>
            <a:solidFill>
              <a:schemeClr val="tx1"/>
            </a:solidFill>
          </a:ln>
        </p:spPr>
        <p:txBody>
          <a:bodyPr wrap="square" rtlCol="0">
            <a:spAutoFit/>
          </a:bodyPr>
          <a:lstStyle/>
          <a:p>
            <a:endParaRPr lang="fr-FR" dirty="0">
              <a:latin typeface="Times New Roman" panose="02020603050405020304" pitchFamily="18" charset="0"/>
              <a:cs typeface="Times New Roman" panose="02020603050405020304" pitchFamily="18" charset="0"/>
            </a:endParaRPr>
          </a:p>
          <a:p>
            <a:pPr algn="just"/>
            <a:r>
              <a:rPr lang="fr-FR" b="1">
                <a:solidFill>
                  <a:srgbClr val="C00000"/>
                </a:solidFill>
                <a:latin typeface="Times New Roman" panose="02020603050405020304" pitchFamily="18" charset="0"/>
                <a:cs typeface="Times New Roman" panose="02020603050405020304" pitchFamily="18" charset="0"/>
              </a:rPr>
              <a:t>Một mối đe dọa cho công việc, </a:t>
            </a:r>
            <a:r>
              <a:rPr lang="fr-FR" b="1" smtClean="0">
                <a:solidFill>
                  <a:srgbClr val="C00000"/>
                </a:solidFill>
                <a:latin typeface="Times New Roman" panose="02020603050405020304" pitchFamily="18" charset="0"/>
                <a:cs typeface="Times New Roman" panose="02020603050405020304" pitchFamily="18" charset="0"/>
              </a:rPr>
              <a:t>đặc biệt những </a:t>
            </a:r>
            <a:r>
              <a:rPr lang="fr-FR" b="1">
                <a:solidFill>
                  <a:srgbClr val="C00000"/>
                </a:solidFill>
                <a:latin typeface="Times New Roman" panose="02020603050405020304" pitchFamily="18" charset="0"/>
                <a:cs typeface="Times New Roman" panose="02020603050405020304" pitchFamily="18" charset="0"/>
              </a:rPr>
              <a:t>hoạt động gây ô nhiễm nhất</a:t>
            </a:r>
            <a:endParaRPr lang="fr-FR" b="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fr-FR" sz="1400">
                <a:latin typeface="Times New Roman" panose="02020603050405020304" pitchFamily="18" charset="0"/>
                <a:cs typeface="Times New Roman" panose="02020603050405020304" pitchFamily="18" charset="0"/>
              </a:rPr>
              <a:t>Giảm việc làm trong lĩnh vực nhiên liệu hóa </a:t>
            </a:r>
            <a:r>
              <a:rPr lang="fr-FR" sz="1400" smtClean="0">
                <a:latin typeface="Times New Roman" panose="02020603050405020304" pitchFamily="18" charset="0"/>
                <a:cs typeface="Times New Roman" panose="02020603050405020304" pitchFamily="18" charset="0"/>
              </a:rPr>
              <a:t>thạch</a:t>
            </a:r>
          </a:p>
          <a:p>
            <a:pPr marL="285750" indent="-285750" algn="just">
              <a:buFont typeface="Wingdings" panose="05000000000000000000" pitchFamily="2" charset="2"/>
              <a:buChar char="Ø"/>
            </a:pPr>
            <a:r>
              <a:rPr lang="fr-FR" sz="1400" smtClean="0">
                <a:latin typeface="Times New Roman" panose="02020603050405020304" pitchFamily="18" charset="0"/>
                <a:cs typeface="Times New Roman" panose="02020603050405020304" pitchFamily="18" charset="0"/>
              </a:rPr>
              <a:t>Khó </a:t>
            </a:r>
            <a:r>
              <a:rPr lang="fr-FR" sz="1400">
                <a:latin typeface="Times New Roman" panose="02020603050405020304" pitchFamily="18" charset="0"/>
                <a:cs typeface="Times New Roman" panose="02020603050405020304" pitchFamily="18" charset="0"/>
              </a:rPr>
              <a:t>đào tạo lại nhân viên dầu khí (khi họ kết thúc sự nghiệp? Làm việc cho các nhà thầu phụ?)</a:t>
            </a:r>
            <a:endParaRPr lang="fr-FR" sz="1400" dirty="0">
              <a:latin typeface="Times New Roman" panose="02020603050405020304" pitchFamily="18" charset="0"/>
              <a:cs typeface="Times New Roman" panose="02020603050405020304" pitchFamily="18" charset="0"/>
            </a:endParaRPr>
          </a:p>
          <a:p>
            <a:pPr algn="just"/>
            <a:endParaRPr lang="fr-FR" sz="1400" b="1" dirty="0">
              <a:latin typeface="Times New Roman" panose="02020603050405020304" pitchFamily="18" charset="0"/>
              <a:cs typeface="Times New Roman" panose="02020603050405020304" pitchFamily="18" charset="0"/>
            </a:endParaRPr>
          </a:p>
          <a:p>
            <a:pPr algn="just"/>
            <a:endParaRPr lang="fr-FR" sz="1400" dirty="0">
              <a:solidFill>
                <a:schemeClr val="bg1">
                  <a:lumMod val="50000"/>
                </a:schemeClr>
              </a:solidFill>
              <a:latin typeface="Times New Roman" panose="02020603050405020304" pitchFamily="18" charset="0"/>
              <a:cs typeface="Times New Roman" panose="02020603050405020304" pitchFamily="18" charset="0"/>
            </a:endParaRPr>
          </a:p>
        </p:txBody>
      </p:sp>
      <p:cxnSp>
        <p:nvCxnSpPr>
          <p:cNvPr id="12" name="Connecteur : en angle 11">
            <a:extLst>
              <a:ext uri="{FF2B5EF4-FFF2-40B4-BE49-F238E27FC236}">
                <a16:creationId xmlns:a16="http://schemas.microsoft.com/office/drawing/2014/main" id="{FF30CFC9-3929-4368-9AD1-65DF17F1C9D2}"/>
              </a:ext>
            </a:extLst>
          </p:cNvPr>
          <p:cNvCxnSpPr>
            <a:cxnSpLocks/>
          </p:cNvCxnSpPr>
          <p:nvPr/>
        </p:nvCxnSpPr>
        <p:spPr>
          <a:xfrm rot="10800000" flipV="1">
            <a:off x="5031753" y="2436793"/>
            <a:ext cx="1287762" cy="866809"/>
          </a:xfrm>
          <a:prstGeom prst="bentConnector3">
            <a:avLst>
              <a:gd name="adj1" fmla="val 5000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 en angle 12">
            <a:extLst>
              <a:ext uri="{FF2B5EF4-FFF2-40B4-BE49-F238E27FC236}">
                <a16:creationId xmlns:a16="http://schemas.microsoft.com/office/drawing/2014/main" id="{65DAADF5-D058-4CC0-AEE8-4E0594AE9F93}"/>
              </a:ext>
            </a:extLst>
          </p:cNvPr>
          <p:cNvCxnSpPr>
            <a:cxnSpLocks/>
          </p:cNvCxnSpPr>
          <p:nvPr/>
        </p:nvCxnSpPr>
        <p:spPr>
          <a:xfrm rot="16200000" flipH="1">
            <a:off x="5978519" y="2777791"/>
            <a:ext cx="1256035" cy="574043"/>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3ABD8A27-E205-4D96-AF9E-BA7BBF841585}"/>
              </a:ext>
            </a:extLst>
          </p:cNvPr>
          <p:cNvSpPr txBox="1"/>
          <p:nvPr/>
        </p:nvSpPr>
        <p:spPr>
          <a:xfrm>
            <a:off x="5679440" y="4888007"/>
            <a:ext cx="716274" cy="369332"/>
          </a:xfrm>
          <a:prstGeom prst="rect">
            <a:avLst/>
          </a:prstGeom>
          <a:solidFill>
            <a:srgbClr val="000099"/>
          </a:solidFill>
        </p:spPr>
        <p:txBody>
          <a:bodyPr wrap="square" rtlCol="0">
            <a:spAutoFit/>
          </a:bodyPr>
          <a:lstStyle/>
          <a:p>
            <a:pPr algn="ctr"/>
            <a:r>
              <a:rPr lang="fr-FR" b="1" i="1" dirty="0">
                <a:solidFill>
                  <a:schemeClr val="bg1"/>
                </a:solidFill>
              </a:rPr>
              <a:t>Vs</a:t>
            </a:r>
          </a:p>
        </p:txBody>
      </p:sp>
    </p:spTree>
    <p:extLst>
      <p:ext uri="{BB962C8B-B14F-4D97-AF65-F5344CB8AC3E}">
        <p14:creationId xmlns:p14="http://schemas.microsoft.com/office/powerpoint/2010/main" val="3824599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4A18D0D-33B3-477E-892D-7541A2D075E7}"/>
              </a:ext>
            </a:extLst>
          </p:cNvPr>
          <p:cNvSpPr txBox="1"/>
          <p:nvPr/>
        </p:nvSpPr>
        <p:spPr>
          <a:xfrm>
            <a:off x="0" y="12744"/>
            <a:ext cx="12192000" cy="923330"/>
          </a:xfrm>
          <a:prstGeom prst="rect">
            <a:avLst/>
          </a:prstGeom>
          <a:solidFill>
            <a:schemeClr val="bg1">
              <a:lumMod val="95000"/>
            </a:schemeClr>
          </a:solidFill>
          <a:ln>
            <a:solidFill>
              <a:schemeClr val="tx1"/>
            </a:solidFill>
          </a:ln>
        </p:spPr>
        <p:txBody>
          <a:bodyPr wrap="square" rtlCol="0">
            <a:spAutoFit/>
          </a:bodyPr>
          <a:lstStyle/>
          <a:p>
            <a:pPr algn="ctr"/>
            <a:r>
              <a:rPr lang="fr-FR" b="1" smtClean="0">
                <a:solidFill>
                  <a:srgbClr val="C00000"/>
                </a:solidFill>
                <a:latin typeface="Times New Roman" panose="02020603050405020304" pitchFamily="18" charset="0"/>
                <a:cs typeface="Times New Roman" panose="02020603050405020304" pitchFamily="18" charset="0"/>
              </a:rPr>
              <a:t>Trong bối cảnh này: </a:t>
            </a:r>
            <a:endParaRPr lang="fr-FR" b="1" dirty="0">
              <a:solidFill>
                <a:srgbClr val="C00000"/>
              </a:solidFill>
              <a:latin typeface="Times New Roman" panose="02020603050405020304" pitchFamily="18" charset="0"/>
              <a:cs typeface="Times New Roman" panose="02020603050405020304" pitchFamily="18" charset="0"/>
            </a:endParaRPr>
          </a:p>
          <a:p>
            <a:pPr algn="ctr"/>
            <a:endParaRPr lang="fr-FR" b="1" dirty="0">
              <a:solidFill>
                <a:srgbClr val="C00000"/>
              </a:solidFill>
              <a:latin typeface="Times New Roman" panose="02020603050405020304" pitchFamily="18" charset="0"/>
              <a:cs typeface="Times New Roman" panose="02020603050405020304" pitchFamily="18" charset="0"/>
            </a:endParaRPr>
          </a:p>
          <a:p>
            <a:pPr algn="ctr"/>
            <a:r>
              <a:rPr lang="fr-FR">
                <a:solidFill>
                  <a:srgbClr val="C00000"/>
                </a:solidFill>
                <a:latin typeface="Times New Roman" panose="02020603050405020304" pitchFamily="18" charset="0"/>
                <a:cs typeface="Times New Roman" panose="02020603050405020304" pitchFamily="18" charset="0"/>
              </a:rPr>
              <a:t>Những đóng góp của Luật Khí </a:t>
            </a:r>
            <a:r>
              <a:rPr lang="fr-FR" smtClean="0">
                <a:solidFill>
                  <a:srgbClr val="C00000"/>
                </a:solidFill>
                <a:latin typeface="Times New Roman" panose="02020603050405020304" pitchFamily="18" charset="0"/>
                <a:cs typeface="Times New Roman" panose="02020603050405020304" pitchFamily="18" charset="0"/>
              </a:rPr>
              <a:t>hậu: những </a:t>
            </a:r>
            <a:r>
              <a:rPr lang="fr-FR">
                <a:solidFill>
                  <a:srgbClr val="C00000"/>
                </a:solidFill>
                <a:latin typeface="Times New Roman" panose="02020603050405020304" pitchFamily="18" charset="0"/>
                <a:cs typeface="Times New Roman" panose="02020603050405020304" pitchFamily="18" charset="0"/>
              </a:rPr>
              <a:t>thách thức về kỹ năng cần thiết cho quá trình chuyển đổi carbon thấp</a:t>
            </a:r>
            <a:endParaRPr lang="fr-FR" dirty="0">
              <a:solidFill>
                <a:srgbClr val="C00000"/>
              </a:solidFill>
            </a:endParaRPr>
          </a:p>
        </p:txBody>
      </p:sp>
      <p:sp>
        <p:nvSpPr>
          <p:cNvPr id="9" name="ZoneTexte 8">
            <a:extLst>
              <a:ext uri="{FF2B5EF4-FFF2-40B4-BE49-F238E27FC236}">
                <a16:creationId xmlns:a16="http://schemas.microsoft.com/office/drawing/2014/main" id="{A43450ED-4E96-492F-A18D-84E58F4CDDBD}"/>
              </a:ext>
            </a:extLst>
          </p:cNvPr>
          <p:cNvSpPr txBox="1"/>
          <p:nvPr/>
        </p:nvSpPr>
        <p:spPr>
          <a:xfrm>
            <a:off x="147320" y="1310696"/>
            <a:ext cx="11897360" cy="923330"/>
          </a:xfrm>
          <a:prstGeom prst="rect">
            <a:avLst/>
          </a:prstGeom>
          <a:noFill/>
          <a:ln>
            <a:solidFill>
              <a:schemeClr val="tx1"/>
            </a:solidFill>
          </a:ln>
        </p:spPr>
        <p:txBody>
          <a:bodyPr wrap="square" rtlCol="0">
            <a:spAutoFit/>
          </a:bodyPr>
          <a:lstStyle/>
          <a:p>
            <a:r>
              <a:rPr lang="fr-FR" b="1" smtClean="0">
                <a:solidFill>
                  <a:srgbClr val="C00000"/>
                </a:solidFill>
                <a:latin typeface="Times New Roman" panose="02020603050405020304" pitchFamily="18" charset="0"/>
                <a:cs typeface="Times New Roman" panose="02020603050405020304" pitchFamily="18" charset="0"/>
              </a:rPr>
              <a:t>Những tác </a:t>
            </a:r>
            <a:r>
              <a:rPr lang="fr-FR" b="1">
                <a:solidFill>
                  <a:srgbClr val="C00000"/>
                </a:solidFill>
                <a:latin typeface="Times New Roman" panose="02020603050405020304" pitchFamily="18" charset="0"/>
                <a:cs typeface="Times New Roman" panose="02020603050405020304" pitchFamily="18" charset="0"/>
              </a:rPr>
              <a:t>động ở cấp độ thể chế :</a:t>
            </a:r>
            <a:endParaRPr lang="fr-FR" b="1" dirty="0">
              <a:solidFill>
                <a:srgbClr val="C00000"/>
              </a:solidFill>
              <a:latin typeface="Times New Roman" panose="02020603050405020304" pitchFamily="18" charset="0"/>
              <a:cs typeface="Times New Roman" panose="02020603050405020304" pitchFamily="18" charset="0"/>
            </a:endParaRPr>
          </a:p>
          <a:p>
            <a:endParaRPr lang="fr-FR" u="sng" dirty="0">
              <a:latin typeface="Times New Roman" panose="02020603050405020304" pitchFamily="18" charset="0"/>
              <a:cs typeface="Times New Roman" panose="02020603050405020304" pitchFamily="18" charset="0"/>
            </a:endParaRPr>
          </a:p>
          <a:p>
            <a:pPr algn="just"/>
            <a:r>
              <a:rPr lang="fr-FR">
                <a:latin typeface="Times New Roman" panose="02020603050405020304" pitchFamily="18" charset="0"/>
                <a:cs typeface="Times New Roman" panose="02020603050405020304" pitchFamily="18" charset="0"/>
              </a:rPr>
              <a:t>Hỗ trợ cho các công ty và cá nhân, với mục đích </a:t>
            </a:r>
            <a:r>
              <a:rPr lang="fr-FR" smtClean="0">
                <a:latin typeface="Times New Roman" panose="02020603050405020304" pitchFamily="18" charset="0"/>
                <a:cs typeface="Times New Roman" panose="02020603050405020304" pitchFamily="18" charset="0"/>
              </a:rPr>
              <a:t>dự báo sự </a:t>
            </a:r>
            <a:r>
              <a:rPr lang="fr-FR">
                <a:latin typeface="Times New Roman" panose="02020603050405020304" pitchFamily="18" charset="0"/>
                <a:cs typeface="Times New Roman" panose="02020603050405020304" pitchFamily="18" charset="0"/>
              </a:rPr>
              <a:t>lỗi thời của các kỹ năng. </a:t>
            </a:r>
            <a:endParaRPr lang="fr-FR" dirty="0">
              <a:latin typeface="Times New Roman" panose="02020603050405020304" pitchFamily="18" charset="0"/>
              <a:cs typeface="Times New Roman" panose="02020603050405020304" pitchFamily="18" charset="0"/>
            </a:endParaRPr>
          </a:p>
        </p:txBody>
      </p:sp>
      <p:sp>
        <p:nvSpPr>
          <p:cNvPr id="12" name="ZoneTexte 11">
            <a:extLst>
              <a:ext uri="{FF2B5EF4-FFF2-40B4-BE49-F238E27FC236}">
                <a16:creationId xmlns:a16="http://schemas.microsoft.com/office/drawing/2014/main" id="{F2E13318-B72A-48FF-B840-1B9962B89CA1}"/>
              </a:ext>
            </a:extLst>
          </p:cNvPr>
          <p:cNvSpPr txBox="1"/>
          <p:nvPr/>
        </p:nvSpPr>
        <p:spPr>
          <a:xfrm>
            <a:off x="147320" y="2977647"/>
            <a:ext cx="6903720" cy="2862322"/>
          </a:xfrm>
          <a:prstGeom prst="rect">
            <a:avLst/>
          </a:prstGeom>
          <a:noFill/>
          <a:ln>
            <a:solidFill>
              <a:schemeClr val="tx1"/>
            </a:solidFill>
          </a:ln>
        </p:spPr>
        <p:txBody>
          <a:bodyPr wrap="square" rtlCol="0">
            <a:spAutoFit/>
          </a:bodyPr>
          <a:lstStyle/>
          <a:p>
            <a:pPr algn="just"/>
            <a:r>
              <a:rPr lang="fr-FR" b="1">
                <a:solidFill>
                  <a:srgbClr val="C00000"/>
                </a:solidFill>
                <a:latin typeface="Times New Roman" panose="02020603050405020304" pitchFamily="18" charset="0"/>
                <a:cs typeface="Times New Roman" panose="02020603050405020304" pitchFamily="18" charset="0"/>
              </a:rPr>
              <a:t>Thay đổi ở cấp chi nhánh &amp; công ty </a:t>
            </a:r>
            <a:r>
              <a:rPr lang="fr-FR" b="1" smtClean="0">
                <a:solidFill>
                  <a:srgbClr val="C00000"/>
                </a:solidFill>
                <a:latin typeface="Times New Roman" panose="02020603050405020304" pitchFamily="18" charset="0"/>
                <a:cs typeface="Times New Roman" panose="02020603050405020304" pitchFamily="18" charset="0"/>
              </a:rPr>
              <a:t>: lồng </a:t>
            </a:r>
            <a:r>
              <a:rPr lang="fr-FR" b="1">
                <a:solidFill>
                  <a:srgbClr val="C00000"/>
                </a:solidFill>
                <a:latin typeface="Times New Roman" panose="02020603050405020304" pitchFamily="18" charset="0"/>
                <a:cs typeface="Times New Roman" panose="02020603050405020304" pitchFamily="18" charset="0"/>
              </a:rPr>
              <a:t>ghép vấn đề khí hậu trong các cuộc đàm phán về </a:t>
            </a:r>
            <a:r>
              <a:rPr lang="fr-FR" b="1" smtClean="0">
                <a:solidFill>
                  <a:srgbClr val="C00000"/>
                </a:solidFill>
                <a:latin typeface="Times New Roman" panose="02020603050405020304" pitchFamily="18" charset="0"/>
                <a:cs typeface="Times New Roman" panose="02020603050405020304" pitchFamily="18" charset="0"/>
              </a:rPr>
              <a:t>quản lý việc làm và lộ trình nghề nghiệp</a:t>
            </a:r>
            <a:endParaRPr lang="fr-FR"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u="sng">
                <a:latin typeface="Times New Roman" panose="02020603050405020304" pitchFamily="18" charset="0"/>
                <a:cs typeface="Times New Roman" panose="02020603050405020304" pitchFamily="18" charset="0"/>
              </a:rPr>
              <a:t>Từ giờ trở đi ? Nghĩa vụ tham gia đàm phán của người sử dụng lao </a:t>
            </a:r>
            <a:r>
              <a:rPr lang="vi-VN" u="sng" smtClean="0">
                <a:latin typeface="Times New Roman" panose="02020603050405020304" pitchFamily="18" charset="0"/>
                <a:cs typeface="Times New Roman" panose="02020603050405020304" pitchFamily="18" charset="0"/>
              </a:rPr>
              <a:t>động</a:t>
            </a:r>
            <a:r>
              <a:rPr lang="en-US" u="sng" smtClean="0">
                <a:latin typeface="Times New Roman" panose="02020603050405020304" pitchFamily="18" charset="0"/>
                <a:cs typeface="Times New Roman" panose="02020603050405020304" pitchFamily="18" charset="0"/>
              </a:rPr>
              <a:t>,xem </a:t>
            </a:r>
            <a:r>
              <a:rPr lang="en-US" u="sng">
                <a:latin typeface="Times New Roman" panose="02020603050405020304" pitchFamily="18" charset="0"/>
                <a:cs typeface="Times New Roman" panose="02020603050405020304" pitchFamily="18" charset="0"/>
              </a:rPr>
              <a:t>:</a:t>
            </a:r>
            <a:r>
              <a:rPr lang="vi-VN" u="sng" smtClean="0">
                <a:latin typeface="Times New Roman" panose="02020603050405020304" pitchFamily="18" charset="0"/>
                <a:cs typeface="Times New Roman" panose="02020603050405020304" pitchFamily="18" charset="0"/>
              </a:rPr>
              <a:t> </a:t>
            </a:r>
            <a:r>
              <a:rPr lang="vi-VN" u="sng">
                <a:latin typeface="Times New Roman" panose="02020603050405020304" pitchFamily="18" charset="0"/>
                <a:cs typeface="Times New Roman" panose="02020603050405020304" pitchFamily="18" charset="0"/>
              </a:rPr>
              <a:t>“</a:t>
            </a:r>
            <a:r>
              <a:rPr lang="vi-VN" i="1" u="sng">
                <a:latin typeface="Times New Roman" panose="02020603050405020304" pitchFamily="18" charset="0"/>
                <a:cs typeface="Times New Roman" panose="02020603050405020304" pitchFamily="18" charset="0"/>
              </a:rPr>
              <a:t>việc thiết lập một hệ thống </a:t>
            </a:r>
            <a:r>
              <a:rPr lang="en-US" i="1" u="sng" smtClean="0">
                <a:latin typeface="Times New Roman" panose="02020603050405020304" pitchFamily="18" charset="0"/>
                <a:cs typeface="Times New Roman" panose="02020603050405020304" pitchFamily="18" charset="0"/>
              </a:rPr>
              <a:t>Quản lý dự báo công việc và năng lực</a:t>
            </a:r>
            <a:r>
              <a:rPr lang="vi-VN" i="1" u="sng" smtClean="0">
                <a:latin typeface="Times New Roman" panose="02020603050405020304" pitchFamily="18" charset="0"/>
                <a:cs typeface="Times New Roman" panose="02020603050405020304" pitchFamily="18" charset="0"/>
              </a:rPr>
              <a:t>, </a:t>
            </a:r>
            <a:r>
              <a:rPr lang="vi-VN" b="1" i="1" u="sng">
                <a:latin typeface="Times New Roman" panose="02020603050405020304" pitchFamily="18" charset="0"/>
                <a:cs typeface="Times New Roman" panose="02020603050405020304" pitchFamily="18" charset="0"/>
              </a:rPr>
              <a:t>đặc biệt là để đáp ứng những thách thức của quá trình chuyển đổi sinh thái </a:t>
            </a:r>
            <a:r>
              <a:rPr lang="fr-FR" dirty="0">
                <a:latin typeface="Times New Roman" panose="02020603050405020304" pitchFamily="18" charset="0"/>
                <a:cs typeface="Times New Roman" panose="02020603050405020304" pitchFamily="18" charset="0"/>
              </a:rPr>
              <a:t> »</a:t>
            </a:r>
          </a:p>
          <a:p>
            <a:pPr marL="285750" indent="-285750" algn="just">
              <a:buFont typeface="Wingdings" panose="05000000000000000000" pitchFamily="2" charset="2"/>
              <a:buChar char="Ø"/>
            </a:pPr>
            <a:endParaRPr lang="fr-FR"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u="sng" smtClean="0">
                <a:latin typeface="Times New Roman" panose="02020603050405020304" pitchFamily="18" charset="0"/>
                <a:cs typeface="Times New Roman" panose="02020603050405020304" pitchFamily="18" charset="0"/>
              </a:rPr>
              <a:t>Mục tiêu</a:t>
            </a:r>
            <a:r>
              <a:rPr lang="vi-VN" u="sng" smtClean="0">
                <a:latin typeface="Times New Roman" panose="02020603050405020304" pitchFamily="18" charset="0"/>
                <a:cs typeface="Times New Roman" panose="02020603050405020304" pitchFamily="18" charset="0"/>
              </a:rPr>
              <a:t>? </a:t>
            </a:r>
            <a:r>
              <a:rPr lang="vi-VN" u="sng">
                <a:latin typeface="Times New Roman" panose="02020603050405020304" pitchFamily="18" charset="0"/>
                <a:cs typeface="Times New Roman" panose="02020603050405020304" pitchFamily="18" charset="0"/>
              </a:rPr>
              <a:t>Dự đoán tác động của quá trình chuyển đổi sinh thái đối với sự phát triển của công việc và nhu cầu đào tạo trong tương lai của nhân viên</a:t>
            </a:r>
            <a:r>
              <a:rPr lang="fr-FR"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2E9BEBED-6E81-4667-9D38-EA55A88237DC}"/>
              </a:ext>
            </a:extLst>
          </p:cNvPr>
          <p:cNvSpPr/>
          <p:nvPr/>
        </p:nvSpPr>
        <p:spPr>
          <a:xfrm>
            <a:off x="8468361" y="2861461"/>
            <a:ext cx="3576319" cy="2995628"/>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l="100000" b="100000"/>
            </a:path>
            <a:tileRect t="-100000" r="-100000"/>
          </a:gradFill>
        </p:spPr>
        <p:txBody>
          <a:bodyPr wrap="square">
            <a:spAutoFit/>
          </a:bodyPr>
          <a:lstStyle/>
          <a:p>
            <a:pPr algn="ctr">
              <a:lnSpc>
                <a:spcPct val="106000"/>
              </a:lnSpc>
              <a:spcAft>
                <a:spcPts val="0"/>
              </a:spcAft>
            </a:pPr>
            <a:r>
              <a:rPr lang="fr-FR" b="1"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Bài học nào?</a:t>
            </a:r>
            <a:endParaRPr lang="fr-FR"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spcAft>
                <a:spcPts val="0"/>
              </a:spcAft>
            </a:pPr>
            <a:r>
              <a:rPr lang="fr-FR" sz="1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p>
          <a:p>
            <a:pPr algn="ctr">
              <a:lnSpc>
                <a:spcPct val="106000"/>
              </a:lnSpc>
              <a:spcAft>
                <a:spcPts val="0"/>
              </a:spcAft>
            </a:pPr>
            <a:r>
              <a:rPr lang="fr-FR" sz="1600" b="1" smtClean="0">
                <a:latin typeface="Times New Roman" panose="02020603050405020304" pitchFamily="18" charset="0"/>
                <a:ea typeface="Times New Roman" panose="02020603050405020304" pitchFamily="18" charset="0"/>
                <a:cs typeface="Times New Roman" panose="02020603050405020304" pitchFamily="18" charset="0"/>
              </a:rPr>
              <a:t>Hôm nay? </a:t>
            </a:r>
            <a:endParaRPr lang="fr-FR" sz="16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6000"/>
              </a:lnSpc>
              <a:spcAft>
                <a:spcPts val="0"/>
              </a:spcAft>
            </a:pPr>
            <a:endParaRPr lang="fr-FR" sz="16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6000"/>
              </a:lnSpc>
              <a:spcAft>
                <a:spcPts val="0"/>
              </a:spcAft>
            </a:pPr>
            <a:r>
              <a:rPr lang="fr-FR" sz="1600">
                <a:latin typeface="Times New Roman" panose="02020603050405020304" pitchFamily="18" charset="0"/>
                <a:ea typeface="Times New Roman" panose="02020603050405020304" pitchFamily="18" charset="0"/>
                <a:cs typeface="Times New Roman" panose="02020603050405020304" pitchFamily="18" charset="0"/>
              </a:rPr>
              <a:t>Vấn đề khí hậu: một chủ đề </a:t>
            </a:r>
            <a:r>
              <a:rPr lang="fr-FR" sz="1600" smtClean="0">
                <a:latin typeface="Times New Roman" panose="02020603050405020304" pitchFamily="18" charset="0"/>
                <a:ea typeface="Times New Roman" panose="02020603050405020304" pitchFamily="18" charset="0"/>
                <a:cs typeface="Times New Roman" panose="02020603050405020304" pitchFamily="18" charset="0"/>
              </a:rPr>
              <a:t>thương lượng</a:t>
            </a:r>
            <a:endParaRPr lang="fr-FR" sz="1600"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spcAft>
                <a:spcPts val="0"/>
              </a:spcAft>
            </a:pPr>
            <a:r>
              <a:rPr lang="fr-FR" sz="1600" b="1" smtClean="0">
                <a:latin typeface="Times New Roman" panose="02020603050405020304" pitchFamily="18" charset="0"/>
                <a:ea typeface="Times New Roman" panose="02020603050405020304" pitchFamily="18" charset="0"/>
                <a:cs typeface="Times New Roman" panose="02020603050405020304" pitchFamily="18" charset="0"/>
              </a:rPr>
              <a:t>Nhưng </a:t>
            </a:r>
            <a:r>
              <a:rPr lang="fr-FR" sz="1600" b="1" dirty="0">
                <a:latin typeface="Times New Roman" panose="02020603050405020304" pitchFamily="18" charset="0"/>
                <a:ea typeface="Times New Roman" panose="02020603050405020304" pitchFamily="18" charset="0"/>
                <a:cs typeface="Times New Roman" panose="02020603050405020304" pitchFamily="18" charset="0"/>
              </a:rPr>
              <a:t>:  </a:t>
            </a:r>
          </a:p>
          <a:p>
            <a:pPr algn="ctr">
              <a:lnSpc>
                <a:spcPct val="106000"/>
              </a:lnSpc>
              <a:spcAft>
                <a:spcPts val="0"/>
              </a:spcAft>
            </a:pPr>
            <a:endParaRPr lang="fr-FR" sz="16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6000"/>
              </a:lnSpc>
              <a:spcAft>
                <a:spcPts val="0"/>
              </a:spcAft>
            </a:pPr>
            <a:r>
              <a:rPr lang="fr-FR" sz="1600">
                <a:latin typeface="Times New Roman" panose="02020603050405020304" pitchFamily="18" charset="0"/>
                <a:ea typeface="Times New Roman" panose="02020603050405020304" pitchFamily="18" charset="0"/>
                <a:cs typeface="Times New Roman" panose="02020603050405020304" pitchFamily="18" charset="0"/>
              </a:rPr>
              <a:t>sự nhạy cảm của các chủ thể xã hội đối với việc "xanh hóa" các cuộc </a:t>
            </a:r>
            <a:r>
              <a:rPr lang="fr-FR" sz="1600" smtClean="0">
                <a:latin typeface="Times New Roman" panose="02020603050405020304" pitchFamily="18" charset="0"/>
                <a:ea typeface="Times New Roman" panose="02020603050405020304" pitchFamily="18" charset="0"/>
                <a:cs typeface="Times New Roman" panose="02020603050405020304" pitchFamily="18" charset="0"/>
              </a:rPr>
              <a:t>thương lượng? </a:t>
            </a:r>
            <a:endParaRPr lang="fr-FR"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Flèche : droite 2">
            <a:extLst>
              <a:ext uri="{FF2B5EF4-FFF2-40B4-BE49-F238E27FC236}">
                <a16:creationId xmlns:a16="http://schemas.microsoft.com/office/drawing/2014/main" id="{3642FB55-48D8-4919-8A1D-2171FA3678B3}"/>
              </a:ext>
            </a:extLst>
          </p:cNvPr>
          <p:cNvSpPr/>
          <p:nvPr/>
        </p:nvSpPr>
        <p:spPr>
          <a:xfrm>
            <a:off x="7264400" y="4196080"/>
            <a:ext cx="894080" cy="518160"/>
          </a:xfrm>
          <a:prstGeom prst="rightArrow">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7564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6" grpId="0" animBg="1"/>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AAAB92F-C801-4794-B071-2F4E6C87610E}"/>
              </a:ext>
            </a:extLst>
          </p:cNvPr>
          <p:cNvSpPr txBox="1"/>
          <p:nvPr/>
        </p:nvSpPr>
        <p:spPr>
          <a:xfrm>
            <a:off x="104774" y="24998"/>
            <a:ext cx="11924666" cy="369332"/>
          </a:xfrm>
          <a:prstGeom prst="rect">
            <a:avLst/>
          </a:prstGeom>
          <a:solidFill>
            <a:srgbClr val="FFFFCC"/>
          </a:solidFill>
          <a:ln>
            <a:solidFill>
              <a:schemeClr val="tx1"/>
            </a:solidFill>
          </a:ln>
        </p:spPr>
        <p:txBody>
          <a:bodyPr wrap="square" rtlCol="0">
            <a:spAutoFit/>
          </a:bodyPr>
          <a:lstStyle/>
          <a:p>
            <a:pPr lvl="0" algn="ctr"/>
            <a:r>
              <a:rPr lang="fr-FR" b="1">
                <a:latin typeface="Times New Roman" panose="02020603050405020304" pitchFamily="18" charset="0"/>
                <a:cs typeface="Times New Roman" panose="02020603050405020304" pitchFamily="18" charset="0"/>
              </a:rPr>
              <a:t>2- </a:t>
            </a:r>
            <a:r>
              <a:rPr lang="vi-VN" b="1">
                <a:latin typeface="Times New Roman" panose="02020603050405020304" pitchFamily="18" charset="0"/>
                <a:cs typeface="Times New Roman" panose="02020603050405020304" pitchFamily="18" charset="0"/>
              </a:rPr>
              <a:t>Công đoàn hỗ trợ môi trường </a:t>
            </a:r>
            <a:r>
              <a:rPr lang="fr-FR" b="1" dirty="0">
                <a:latin typeface="Times New Roman" panose="02020603050405020304" pitchFamily="18" charset="0"/>
                <a:cs typeface="Times New Roman" panose="02020603050405020304" pitchFamily="18" charset="0"/>
              </a:rPr>
              <a:t> ?  </a:t>
            </a:r>
          </a:p>
        </p:txBody>
      </p:sp>
      <p:sp>
        <p:nvSpPr>
          <p:cNvPr id="8" name="ZoneTexte 7">
            <a:extLst>
              <a:ext uri="{FF2B5EF4-FFF2-40B4-BE49-F238E27FC236}">
                <a16:creationId xmlns:a16="http://schemas.microsoft.com/office/drawing/2014/main" id="{9284EE7B-8772-471C-A254-FEFC7B947F6B}"/>
              </a:ext>
            </a:extLst>
          </p:cNvPr>
          <p:cNvSpPr txBox="1"/>
          <p:nvPr/>
        </p:nvSpPr>
        <p:spPr>
          <a:xfrm>
            <a:off x="104774" y="726038"/>
            <a:ext cx="11924666" cy="2897203"/>
          </a:xfrm>
          <a:prstGeom prst="rect">
            <a:avLst/>
          </a:prstGeom>
          <a:noFill/>
          <a:ln>
            <a:solidFill>
              <a:schemeClr val="tx1"/>
            </a:solidFill>
          </a:ln>
        </p:spPr>
        <p:txBody>
          <a:bodyPr wrap="square" rtlCol="0">
            <a:spAutoFit/>
          </a:bodyPr>
          <a:lstStyle/>
          <a:p>
            <a:pPr marR="190500" algn="just">
              <a:lnSpc>
                <a:spcPct val="115000"/>
              </a:lnSpc>
              <a:spcBef>
                <a:spcPts val="150"/>
              </a:spcBef>
              <a:spcAft>
                <a:spcPts val="150"/>
              </a:spcAft>
            </a:pPr>
            <a:r>
              <a:rPr lang="fr-FR" b="1" u="sng"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Ghi nhận?</a:t>
            </a:r>
            <a:endParaRPr lang="fr-FR" u="sng"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190500" algn="just">
              <a:lnSpc>
                <a:spcPct val="115000"/>
              </a:lnSpc>
              <a:spcBef>
                <a:spcPts val="150"/>
              </a:spcBef>
              <a:spcAft>
                <a:spcPts val="150"/>
              </a:spcAft>
            </a:pPr>
            <a:r>
              <a:rPr lang="vi-VN" b="1">
                <a:latin typeface="Times New Roman" panose="02020603050405020304" pitchFamily="18" charset="0"/>
                <a:ea typeface="Times New Roman" panose="02020603050405020304" pitchFamily="18" charset="0"/>
                <a:cs typeface="Times New Roman" panose="02020603050405020304" pitchFamily="18" charset="0"/>
              </a:rPr>
              <a:t>Hướng tới việc lồng ghép </a:t>
            </a:r>
            <a:r>
              <a:rPr lang="vi-VN">
                <a:latin typeface="Times New Roman" panose="02020603050405020304" pitchFamily="18" charset="0"/>
                <a:ea typeface="Times New Roman" panose="02020603050405020304" pitchFamily="18" charset="0"/>
                <a:cs typeface="Times New Roman" panose="02020603050405020304" pitchFamily="18" charset="0"/>
              </a:rPr>
              <a:t>các vấn đề môi trường </a:t>
            </a:r>
            <a:r>
              <a:rPr lang="vi-VN" b="1">
                <a:latin typeface="Times New Roman" panose="02020603050405020304" pitchFamily="18" charset="0"/>
                <a:ea typeface="Times New Roman" panose="02020603050405020304" pitchFamily="18" charset="0"/>
                <a:cs typeface="Times New Roman" panose="02020603050405020304" pitchFamily="18" charset="0"/>
              </a:rPr>
              <a:t>vào </a:t>
            </a:r>
            <a:r>
              <a:rPr lang="en-US" b="1" smtClean="0">
                <a:latin typeface="Times New Roman" panose="02020603050405020304" pitchFamily="18" charset="0"/>
                <a:ea typeface="Times New Roman" panose="02020603050405020304" pitchFamily="18" charset="0"/>
                <a:cs typeface="Times New Roman" panose="02020603050405020304" pitchFamily="18" charset="0"/>
              </a:rPr>
              <a:t>các kiến nghị </a:t>
            </a:r>
            <a:r>
              <a:rPr lang="vi-VN" b="1" smtClean="0">
                <a:latin typeface="Times New Roman" panose="02020603050405020304" pitchFamily="18" charset="0"/>
                <a:ea typeface="Times New Roman" panose="02020603050405020304" pitchFamily="18" charset="0"/>
                <a:cs typeface="Times New Roman" panose="02020603050405020304" pitchFamily="18" charset="0"/>
              </a:rPr>
              <a:t>của </a:t>
            </a:r>
            <a:r>
              <a:rPr lang="vi-VN" b="1">
                <a:latin typeface="Times New Roman" panose="02020603050405020304" pitchFamily="18" charset="0"/>
                <a:ea typeface="Times New Roman" panose="02020603050405020304" pitchFamily="18" charset="0"/>
                <a:cs typeface="Times New Roman" panose="02020603050405020304" pitchFamily="18" charset="0"/>
              </a:rPr>
              <a:t>công đoàn</a:t>
            </a:r>
            <a:r>
              <a:rPr lang="fr-FR" b="1" smtClean="0">
                <a:latin typeface="Times New Roman" panose="02020603050405020304" pitchFamily="18" charset="0"/>
                <a:ea typeface="Times New Roman" panose="02020603050405020304" pitchFamily="18" charset="0"/>
                <a:cs typeface="Times New Roman" panose="02020603050405020304" pitchFamily="18" charset="0"/>
              </a:rPr>
              <a:t>  </a:t>
            </a:r>
            <a:endParaRPr lang="fr-FR" b="1" dirty="0">
              <a:latin typeface="Times New Roman" panose="02020603050405020304" pitchFamily="18" charset="0"/>
              <a:ea typeface="Times New Roman" panose="02020603050405020304" pitchFamily="18" charset="0"/>
              <a:cs typeface="Times New Roman" panose="02020603050405020304" pitchFamily="18" charset="0"/>
            </a:endParaRPr>
          </a:p>
          <a:p>
            <a:pPr marR="190500" algn="just">
              <a:lnSpc>
                <a:spcPct val="115000"/>
              </a:lnSpc>
              <a:spcBef>
                <a:spcPts val="150"/>
              </a:spcBef>
              <a:spcAft>
                <a:spcPts val="150"/>
              </a:spcAft>
            </a:pPr>
            <a:endParaRPr lang="fr-FR"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marR="190500" algn="just">
              <a:lnSpc>
                <a:spcPct val="115000"/>
              </a:lnSpc>
              <a:spcBef>
                <a:spcPts val="150"/>
              </a:spcBef>
              <a:spcAft>
                <a:spcPts val="150"/>
              </a:spcAft>
            </a:pPr>
            <a:r>
              <a:rPr lang="fr-FR" b="1" u="sng"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Theo hướng này : </a:t>
            </a:r>
            <a:endParaRPr lang="fr-FR" b="1" u="sng"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190500" algn="just">
              <a:lnSpc>
                <a:spcPct val="115000"/>
              </a:lnSpc>
              <a:spcBef>
                <a:spcPts val="150"/>
              </a:spcBef>
              <a:spcAft>
                <a:spcPts val="150"/>
              </a:spcAft>
            </a:pPr>
            <a:endParaRPr lang="fr-FR" b="1" u="sng"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190500" algn="just">
              <a:lnSpc>
                <a:spcPct val="115000"/>
              </a:lnSpc>
              <a:spcBef>
                <a:spcPts val="150"/>
              </a:spcBef>
              <a:spcAft>
                <a:spcPts val="150"/>
              </a:spcAft>
            </a:pPr>
            <a:r>
              <a:rPr lang="vi-VN">
                <a:latin typeface="Times New Roman" panose="02020603050405020304" pitchFamily="18" charset="0"/>
                <a:ea typeface="Times New Roman" panose="02020603050405020304" pitchFamily="18" charset="0"/>
                <a:cs typeface="Times New Roman" panose="02020603050405020304" pitchFamily="18" charset="0"/>
              </a:rPr>
              <a:t>Sự xuất hiện của "công đoàn xanh &amp;" công đoàn sinh thái" (</a:t>
            </a:r>
            <a:r>
              <a:rPr lang="vi-VN" smtClean="0">
                <a:latin typeface="Times New Roman" panose="02020603050405020304" pitchFamily="18" charset="0"/>
                <a:ea typeface="Times New Roman" panose="02020603050405020304" pitchFamily="18" charset="0"/>
                <a:cs typeface="Times New Roman" panose="02020603050405020304" pitchFamily="18" charset="0"/>
              </a:rPr>
              <a:t>x</a:t>
            </a:r>
            <a:r>
              <a:rPr lang="en-US" smtClean="0">
                <a:latin typeface="Times New Roman" panose="02020603050405020304" pitchFamily="18" charset="0"/>
                <a:ea typeface="Times New Roman" panose="02020603050405020304" pitchFamily="18" charset="0"/>
                <a:cs typeface="Times New Roman" panose="02020603050405020304" pitchFamily="18" charset="0"/>
              </a:rPr>
              <a:t>em</a:t>
            </a:r>
            <a:r>
              <a:rPr lang="vi-VN" smtClean="0">
                <a:latin typeface="Times New Roman" panose="02020603050405020304" pitchFamily="18" charset="0"/>
                <a:ea typeface="Times New Roman" panose="02020603050405020304" pitchFamily="18" charset="0"/>
                <a:cs typeface="Times New Roman" panose="02020603050405020304" pitchFamily="18" charset="0"/>
              </a:rPr>
              <a:t>. </a:t>
            </a:r>
            <a:r>
              <a:rPr lang="vi-VN">
                <a:latin typeface="Times New Roman" panose="02020603050405020304" pitchFamily="18" charset="0"/>
                <a:ea typeface="Times New Roman" panose="02020603050405020304" pitchFamily="18" charset="0"/>
                <a:cs typeface="Times New Roman" panose="02020603050405020304" pitchFamily="18" charset="0"/>
              </a:rPr>
              <a:t>"</a:t>
            </a:r>
            <a:r>
              <a:rPr lang="vi-VN" i="1">
                <a:latin typeface="Times New Roman" panose="02020603050405020304" pitchFamily="18" charset="0"/>
                <a:ea typeface="Times New Roman" panose="02020603050405020304" pitchFamily="18" charset="0"/>
                <a:cs typeface="Times New Roman" panose="02020603050405020304" pitchFamily="18" charset="0"/>
              </a:rPr>
              <a:t>thúc đẩy các hoạt động có trách nhiệm với môi trường ở mọi quy mô (...), dự đoán những thay đổi về việc làm để điều hòa quá trình chuyển đổi sinh thái và công bằng xã hội, (khuyến khích) tính trung lập carbon" - J.-E. Ray). </a:t>
            </a:r>
            <a:r>
              <a:rPr lang="fr-FR" sz="1400" i="1" dirty="0"/>
              <a:t> </a:t>
            </a:r>
          </a:p>
        </p:txBody>
      </p:sp>
      <p:sp>
        <p:nvSpPr>
          <p:cNvPr id="9" name="ZoneTexte 8">
            <a:extLst>
              <a:ext uri="{FF2B5EF4-FFF2-40B4-BE49-F238E27FC236}">
                <a16:creationId xmlns:a16="http://schemas.microsoft.com/office/drawing/2014/main" id="{A726D432-C3D9-434D-A754-FB50D5F1AD90}"/>
              </a:ext>
            </a:extLst>
          </p:cNvPr>
          <p:cNvSpPr txBox="1"/>
          <p:nvPr/>
        </p:nvSpPr>
        <p:spPr>
          <a:xfrm>
            <a:off x="64134" y="4156710"/>
            <a:ext cx="11924666" cy="2188612"/>
          </a:xfrm>
          <a:prstGeom prst="rect">
            <a:avLst/>
          </a:prstGeom>
          <a:noFill/>
          <a:ln>
            <a:solidFill>
              <a:schemeClr val="tx1"/>
            </a:solidFill>
          </a:ln>
        </p:spPr>
        <p:txBody>
          <a:bodyPr wrap="square" rtlCol="0">
            <a:spAutoFit/>
          </a:bodyPr>
          <a:lstStyle/>
          <a:p>
            <a:pPr marR="190500" indent="190500" algn="ctr">
              <a:lnSpc>
                <a:spcPct val="115000"/>
              </a:lnSpc>
              <a:spcBef>
                <a:spcPts val="150"/>
              </a:spcBef>
              <a:spcAft>
                <a:spcPts val="150"/>
              </a:spcAft>
            </a:pPr>
            <a:r>
              <a:rPr lang="vi-VN" b="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Nhưng </a:t>
            </a:r>
            <a:r>
              <a:rPr lang="en-US" b="1"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liệu </a:t>
            </a:r>
            <a:r>
              <a:rPr lang="vi-VN" b="1"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những </a:t>
            </a:r>
            <a:r>
              <a:rPr lang="vi-VN" b="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gì là sự thật ngày hôm qua nó sẽ là sự thật vào ngày mai</a:t>
            </a:r>
            <a:r>
              <a:rPr lang="x-none" b="1"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fr-FR"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190500" indent="190500" algn="ctr">
              <a:lnSpc>
                <a:spcPct val="115000"/>
              </a:lnSpc>
              <a:spcBef>
                <a:spcPts val="150"/>
              </a:spcBef>
              <a:spcAft>
                <a:spcPts val="150"/>
              </a:spcAft>
            </a:pPr>
            <a:endParaRPr lang="fr-FR"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marR="190500" indent="-285750" algn="just">
              <a:lnSpc>
                <a:spcPct val="115000"/>
              </a:lnSpc>
              <a:spcBef>
                <a:spcPts val="150"/>
              </a:spcBef>
              <a:spcAft>
                <a:spcPts val="150"/>
              </a:spcAft>
              <a:buFont typeface="Wingdings" panose="05000000000000000000" pitchFamily="2" charset="2"/>
              <a:buChar char="Ø"/>
            </a:pPr>
            <a:r>
              <a:rPr lang="vi-VN">
                <a:latin typeface="Times New Roman" panose="02020603050405020304" pitchFamily="18" charset="0"/>
                <a:ea typeface="Times New Roman" panose="02020603050405020304" pitchFamily="18" charset="0"/>
                <a:cs typeface="Times New Roman" panose="02020603050405020304" pitchFamily="18" charset="0"/>
              </a:rPr>
              <a:t>Còn tính bền vững của </a:t>
            </a:r>
            <a:r>
              <a:rPr lang="vi-VN" b="1">
                <a:latin typeface="Times New Roman" panose="02020603050405020304" pitchFamily="18" charset="0"/>
                <a:ea typeface="Times New Roman" panose="02020603050405020304" pitchFamily="18" charset="0"/>
                <a:cs typeface="Times New Roman" panose="02020603050405020304" pitchFamily="18" charset="0"/>
              </a:rPr>
              <a:t>các yêu sách về môi trường </a:t>
            </a:r>
            <a:r>
              <a:rPr lang="vi-VN">
                <a:latin typeface="Times New Roman" panose="02020603050405020304" pitchFamily="18" charset="0"/>
                <a:ea typeface="Times New Roman" panose="02020603050405020304" pitchFamily="18" charset="0"/>
                <a:cs typeface="Times New Roman" panose="02020603050405020304" pitchFamily="18" charset="0"/>
              </a:rPr>
              <a:t>trong bối cảnh khủng hoảng </a:t>
            </a:r>
            <a:r>
              <a:rPr lang="vi-VN" b="1">
                <a:latin typeface="Times New Roman" panose="02020603050405020304" pitchFamily="18" charset="0"/>
                <a:ea typeface="Times New Roman" panose="02020603050405020304" pitchFamily="18" charset="0"/>
                <a:cs typeface="Times New Roman" panose="02020603050405020304" pitchFamily="18" charset="0"/>
              </a:rPr>
              <a:t>kinh tế, năng lượng &amp; địa chính trị thì sao</a:t>
            </a:r>
            <a:r>
              <a:rPr lang="vi-VN" b="1" smtClean="0">
                <a:latin typeface="Times New Roman" panose="02020603050405020304" pitchFamily="18" charset="0"/>
                <a:ea typeface="Times New Roman" panose="02020603050405020304" pitchFamily="18" charset="0"/>
                <a:cs typeface="Times New Roman" panose="02020603050405020304" pitchFamily="18" charset="0"/>
              </a:rPr>
              <a:t>?</a:t>
            </a:r>
            <a:endParaRPr lang="fr-FR" b="1" dirty="0">
              <a:latin typeface="Times New Roman" panose="02020603050405020304" pitchFamily="18" charset="0"/>
              <a:ea typeface="Times New Roman" panose="02020603050405020304" pitchFamily="18" charset="0"/>
              <a:cs typeface="Times New Roman" panose="02020603050405020304" pitchFamily="18" charset="0"/>
            </a:endParaRPr>
          </a:p>
          <a:p>
            <a:pPr marR="190500" algn="just">
              <a:lnSpc>
                <a:spcPct val="115000"/>
              </a:lnSpc>
              <a:spcBef>
                <a:spcPts val="150"/>
              </a:spcBef>
              <a:spcAft>
                <a:spcPts val="150"/>
              </a:spcAft>
            </a:pPr>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a:p>
            <a:pPr marL="285750" marR="190500" indent="-285750" algn="just">
              <a:lnSpc>
                <a:spcPct val="115000"/>
              </a:lnSpc>
              <a:spcBef>
                <a:spcPts val="150"/>
              </a:spcBef>
              <a:spcAft>
                <a:spcPts val="150"/>
              </a:spcAft>
              <a:buFont typeface="Wingdings" panose="05000000000000000000" pitchFamily="2" charset="2"/>
              <a:buChar char="Ø"/>
            </a:pPr>
            <a:r>
              <a:rPr lang="vi-VN">
                <a:latin typeface="Times New Roman" panose="02020603050405020304" pitchFamily="18" charset="0"/>
                <a:ea typeface="Times New Roman" panose="02020603050405020304" pitchFamily="18" charset="0"/>
                <a:cs typeface="Times New Roman" panose="02020603050405020304" pitchFamily="18" charset="0"/>
              </a:rPr>
              <a:t>Làm thế nào để giải quyết </a:t>
            </a:r>
            <a:r>
              <a:rPr lang="vi-VN" b="1">
                <a:latin typeface="Times New Roman" panose="02020603050405020304" pitchFamily="18" charset="0"/>
                <a:ea typeface="Times New Roman" panose="02020603050405020304" pitchFamily="18" charset="0"/>
                <a:cs typeface="Times New Roman" panose="02020603050405020304" pitchFamily="18" charset="0"/>
              </a:rPr>
              <a:t>"tình thế tiến thoái lưỡng nan</a:t>
            </a:r>
            <a:r>
              <a:rPr lang="vi-VN">
                <a:latin typeface="Times New Roman" panose="02020603050405020304" pitchFamily="18" charset="0"/>
                <a:ea typeface="Times New Roman" panose="02020603050405020304" pitchFamily="18" charset="0"/>
                <a:cs typeface="Times New Roman" panose="02020603050405020304" pitchFamily="18" charset="0"/>
              </a:rPr>
              <a:t>" giữa việc </a:t>
            </a:r>
            <a:r>
              <a:rPr lang="vi-VN" b="1">
                <a:latin typeface="Times New Roman" panose="02020603050405020304" pitchFamily="18" charset="0"/>
                <a:ea typeface="Times New Roman" panose="02020603050405020304" pitchFamily="18" charset="0"/>
                <a:cs typeface="Times New Roman" panose="02020603050405020304" pitchFamily="18" charset="0"/>
              </a:rPr>
              <a:t>bảo vệ công ty, việc làm </a:t>
            </a:r>
            <a:r>
              <a:rPr lang="vi-VN">
                <a:latin typeface="Times New Roman" panose="02020603050405020304" pitchFamily="18" charset="0"/>
                <a:ea typeface="Times New Roman" panose="02020603050405020304" pitchFamily="18" charset="0"/>
                <a:cs typeface="Times New Roman" panose="02020603050405020304" pitchFamily="18" charset="0"/>
              </a:rPr>
              <a:t>và/hoặc </a:t>
            </a:r>
            <a:r>
              <a:rPr lang="vi-VN" b="1">
                <a:latin typeface="Times New Roman" panose="02020603050405020304" pitchFamily="18" charset="0"/>
                <a:ea typeface="Times New Roman" panose="02020603050405020304" pitchFamily="18" charset="0"/>
                <a:cs typeface="Times New Roman" panose="02020603050405020304" pitchFamily="18" charset="0"/>
              </a:rPr>
              <a:t>môi trường</a:t>
            </a:r>
            <a:r>
              <a:rPr lang="x-none" smtClean="0">
                <a:latin typeface="Times New Roman" panose="02020603050405020304" pitchFamily="18" charset="0"/>
                <a:ea typeface="Times New Roman" panose="02020603050405020304" pitchFamily="18" charset="0"/>
                <a:cs typeface="Times New Roman" panose="02020603050405020304" pitchFamily="18" charset="0"/>
              </a:rPr>
              <a:t>? </a:t>
            </a:r>
            <a:endParaRPr lang="fr-FR" sz="16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8954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609850" y="2066925"/>
            <a:ext cx="7134225" cy="1446550"/>
          </a:xfrm>
          <a:prstGeom prst="rect">
            <a:avLst/>
          </a:prstGeom>
          <a:noFill/>
        </p:spPr>
        <p:txBody>
          <a:bodyPr wrap="square" rtlCol="0">
            <a:spAutoFit/>
          </a:bodyPr>
          <a:lstStyle/>
          <a:p>
            <a:pPr algn="ctr"/>
            <a:r>
              <a:rPr lang="fr-FR" sz="4400">
                <a:latin typeface="Times New Roman" panose="02020603050405020304" pitchFamily="18" charset="0"/>
                <a:cs typeface="Times New Roman" panose="02020603050405020304" pitchFamily="18" charset="0"/>
              </a:rPr>
              <a:t>Cảm ơn sự lắng nghe</a:t>
            </a:r>
            <a:br>
              <a:rPr lang="fr-FR" sz="4400">
                <a:latin typeface="Times New Roman" panose="02020603050405020304" pitchFamily="18" charset="0"/>
                <a:cs typeface="Times New Roman" panose="02020603050405020304" pitchFamily="18" charset="0"/>
              </a:rPr>
            </a:br>
            <a:r>
              <a:rPr lang="fr-FR" sz="4400">
                <a:latin typeface="Times New Roman" panose="02020603050405020304" pitchFamily="18" charset="0"/>
                <a:cs typeface="Times New Roman" panose="02020603050405020304" pitchFamily="18" charset="0"/>
              </a:rPr>
              <a:t> </a:t>
            </a:r>
            <a:r>
              <a:rPr lang="fr-FR" sz="4400" smtClean="0">
                <a:latin typeface="Times New Roman" panose="02020603050405020304" pitchFamily="18" charset="0"/>
                <a:cs typeface="Times New Roman" panose="02020603050405020304" pitchFamily="18" charset="0"/>
              </a:rPr>
              <a:t>của </a:t>
            </a:r>
            <a:r>
              <a:rPr lang="fr-FR" sz="4400">
                <a:latin typeface="Times New Roman" panose="02020603050405020304" pitchFamily="18" charset="0"/>
                <a:cs typeface="Times New Roman" panose="02020603050405020304" pitchFamily="18" charset="0"/>
              </a:rPr>
              <a:t>quý vị</a:t>
            </a:r>
            <a:endParaRPr lang="fr-FR" sz="4400" b="1" dirty="0"/>
          </a:p>
        </p:txBody>
      </p:sp>
    </p:spTree>
    <p:extLst>
      <p:ext uri="{BB962C8B-B14F-4D97-AF65-F5344CB8AC3E}">
        <p14:creationId xmlns:p14="http://schemas.microsoft.com/office/powerpoint/2010/main" val="768587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1BC9DE9-BB34-45F8-8E33-00D2B3C35F6B}"/>
              </a:ext>
            </a:extLst>
          </p:cNvPr>
          <p:cNvSpPr txBox="1"/>
          <p:nvPr/>
        </p:nvSpPr>
        <p:spPr>
          <a:xfrm>
            <a:off x="152400" y="649933"/>
            <a:ext cx="11775440" cy="5016758"/>
          </a:xfrm>
          <a:prstGeom prst="rect">
            <a:avLst/>
          </a:prstGeom>
          <a:noFill/>
          <a:ln>
            <a:solidFill>
              <a:schemeClr val="tx1"/>
            </a:solidFill>
          </a:ln>
        </p:spPr>
        <p:txBody>
          <a:bodyPr wrap="square" rtlCol="0">
            <a:spAutoFit/>
          </a:bodyPr>
          <a:lstStyle/>
          <a:p>
            <a:pPr algn="ctr"/>
            <a:r>
              <a:rPr lang="fr-FR" b="1" smtClean="0">
                <a:solidFill>
                  <a:srgbClr val="C00000"/>
                </a:solidFill>
                <a:latin typeface="Times New Roman" panose="02020603050405020304" pitchFamily="18" charset="0"/>
                <a:cs typeface="Times New Roman" panose="02020603050405020304" pitchFamily="18" charset="0"/>
              </a:rPr>
              <a:t>Ghi nhận thấy gì? </a:t>
            </a:r>
            <a:endParaRPr lang="fr-FR" b="1" dirty="0">
              <a:solidFill>
                <a:srgbClr val="C00000"/>
              </a:solidFill>
              <a:latin typeface="Times New Roman" panose="02020603050405020304" pitchFamily="18" charset="0"/>
              <a:cs typeface="Times New Roman" panose="02020603050405020304" pitchFamily="18" charset="0"/>
            </a:endParaRPr>
          </a:p>
          <a:p>
            <a:pPr algn="ctr"/>
            <a:endParaRPr lang="fr-FR" b="1" dirty="0">
              <a:solidFill>
                <a:srgbClr val="C00000"/>
              </a:solidFill>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pPr algn="just"/>
            <a:r>
              <a:rPr lang="vi-VN" b="1">
                <a:latin typeface="Times New Roman" panose="02020603050405020304" pitchFamily="18" charset="0"/>
                <a:cs typeface="Times New Roman" panose="02020603050405020304" pitchFamily="18" charset="0"/>
              </a:rPr>
              <a:t>Trong bối cảnh được đánh dấu bằng sự nóng lên toàn cầu gây ra các sự kiện khí hậu dữ dội và tác động tàn phá </a:t>
            </a:r>
            <a:r>
              <a:rPr lang="vi-VN">
                <a:latin typeface="Times New Roman" panose="02020603050405020304" pitchFamily="18" charset="0"/>
                <a:cs typeface="Times New Roman" panose="02020603050405020304" pitchFamily="18" charset="0"/>
              </a:rPr>
              <a:t>(thậm chí không thể đảo ngược</a:t>
            </a:r>
            <a:r>
              <a:rPr lang="vi-VN" b="1">
                <a:latin typeface="Times New Roman" panose="02020603050405020304" pitchFamily="18" charset="0"/>
                <a:cs typeface="Times New Roman" panose="02020603050405020304" pitchFamily="18" charset="0"/>
              </a:rPr>
              <a:t>) đối với dân số, môi trường tự nhiên và đa dạng sinh học...</a:t>
            </a:r>
            <a:endParaRPr lang="fr-FR" b="1"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pPr algn="ctr"/>
            <a:r>
              <a:rPr lang="fr-FR" b="1" smtClean="0">
                <a:solidFill>
                  <a:srgbClr val="C00000"/>
                </a:solidFill>
                <a:latin typeface="Times New Roman" panose="02020603050405020304" pitchFamily="18" charset="0"/>
                <a:cs typeface="Times New Roman" panose="02020603050405020304" pitchFamily="18" charset="0"/>
              </a:rPr>
              <a:t>Một mệnh lệnh : </a:t>
            </a:r>
            <a:endParaRPr lang="fr-FR" b="1" dirty="0">
              <a:solidFill>
                <a:srgbClr val="C00000"/>
              </a:solidFill>
              <a:latin typeface="Times New Roman" panose="02020603050405020304" pitchFamily="18" charset="0"/>
              <a:cs typeface="Times New Roman" panose="02020603050405020304" pitchFamily="18" charset="0"/>
            </a:endParaRPr>
          </a:p>
          <a:p>
            <a:pPr algn="ctr"/>
            <a:endParaRPr lang="fr-FR" b="1" dirty="0">
              <a:solidFill>
                <a:srgbClr val="C00000"/>
              </a:solidFill>
              <a:latin typeface="Times New Roman" panose="02020603050405020304" pitchFamily="18" charset="0"/>
              <a:cs typeface="Times New Roman" panose="02020603050405020304" pitchFamily="18" charset="0"/>
            </a:endParaRPr>
          </a:p>
          <a:p>
            <a:pPr algn="ctr"/>
            <a:endParaRPr lang="fr-FR" b="1" dirty="0">
              <a:solidFill>
                <a:srgbClr val="C0000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b="1">
                <a:latin typeface="Times New Roman" panose="02020603050405020304" pitchFamily="18" charset="0"/>
                <a:cs typeface="Times New Roman" panose="02020603050405020304" pitchFamily="18" charset="0"/>
              </a:rPr>
              <a:t>hạn chế hậu quả của biến đổi khí hậu </a:t>
            </a:r>
            <a:r>
              <a:rPr lang="vi-VN">
                <a:latin typeface="Times New Roman" panose="02020603050405020304" pitchFamily="18" charset="0"/>
                <a:cs typeface="Times New Roman" panose="02020603050405020304" pitchFamily="18" charset="0"/>
              </a:rPr>
              <a:t>(mức phát thải khí nhà kính cao nhất </a:t>
            </a:r>
            <a:r>
              <a:rPr lang="en-US" smtClean="0">
                <a:latin typeface="Times New Roman" panose="02020603050405020304" pitchFamily="18" charset="0"/>
                <a:cs typeface="Times New Roman" panose="02020603050405020304" pitchFamily="18" charset="0"/>
              </a:rPr>
              <a:t>có lẽ</a:t>
            </a:r>
            <a:r>
              <a:rPr lang="vi-VN" smtClean="0">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đạt tối đa vào năm 2025, trước khi giảm 43% vào năm 2030 để duy trì mức tăng nhiệt độ toàn cầu ở mức 1,5°C).</a:t>
            </a:r>
            <a:r>
              <a:rPr lang="fr-FR" sz="1400" smtClean="0">
                <a:latin typeface="Times New Roman" panose="02020603050405020304" pitchFamily="18" charset="0"/>
                <a:cs typeface="Times New Roman" panose="02020603050405020304" pitchFamily="18" charset="0"/>
              </a:rPr>
              <a:t>. </a:t>
            </a:r>
            <a:endParaRPr lang="fr-FR" sz="140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fr-FR" sz="140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b="1">
                <a:latin typeface="Times New Roman" panose="02020603050405020304" pitchFamily="18" charset="0"/>
                <a:cs typeface="Times New Roman" panose="02020603050405020304" pitchFamily="18" charset="0"/>
              </a:rPr>
              <a:t>ngăn ngừa, quản lý, kiểm soát rủi ro “môi trường”</a:t>
            </a:r>
            <a:endParaRPr lang="fr-FR" b="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fr-FR" b="1" dirty="0">
              <a:latin typeface="Times New Roman" panose="02020603050405020304" pitchFamily="18" charset="0"/>
              <a:cs typeface="Times New Roman" panose="02020603050405020304" pitchFamily="18" charset="0"/>
            </a:endParaRPr>
          </a:p>
          <a:p>
            <a:pPr marL="1200150" lvl="2" indent="-285750" algn="just">
              <a:buFont typeface="Wingdings" panose="05000000000000000000" pitchFamily="2" charset="2"/>
              <a:buChar char="Ø"/>
            </a:pPr>
            <a:r>
              <a:rPr lang="vi-VN" b="1">
                <a:latin typeface="Times New Roman" panose="02020603050405020304" pitchFamily="18" charset="0"/>
                <a:cs typeface="Times New Roman" panose="02020603050405020304" pitchFamily="18" charset="0"/>
              </a:rPr>
              <a:t>rủi ro tự nhiên, "bên ngoài", </a:t>
            </a:r>
            <a:r>
              <a:rPr lang="vi-VN">
                <a:latin typeface="Times New Roman" panose="02020603050405020304" pitchFamily="18" charset="0"/>
                <a:cs typeface="Times New Roman" panose="02020603050405020304" pitchFamily="18" charset="0"/>
              </a:rPr>
              <a:t>do suy thoái môi trường, mà nạn nhân là môi trường tự nhiên/dân cư/tổ chức và nhân viên của họ (lũ lụt, sạt lở đất, bão, sét, hạn hán, v.v</a:t>
            </a:r>
            <a:r>
              <a:rPr lang="vi-VN" smtClean="0">
                <a:latin typeface="Times New Roman" panose="02020603050405020304" pitchFamily="18" charset="0"/>
                <a:cs typeface="Times New Roman" panose="02020603050405020304" pitchFamily="18" charset="0"/>
              </a:rPr>
              <a:t>.</a:t>
            </a:r>
            <a:r>
              <a:rPr lang="fr-FR"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5660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AD5855-F852-45B0-BDD0-788892AFB2F6}"/>
              </a:ext>
            </a:extLst>
          </p:cNvPr>
          <p:cNvSpPr txBox="1"/>
          <p:nvPr/>
        </p:nvSpPr>
        <p:spPr>
          <a:xfrm>
            <a:off x="111760" y="134154"/>
            <a:ext cx="5984240" cy="2585323"/>
          </a:xfrm>
          <a:prstGeom prst="rect">
            <a:avLst/>
          </a:prstGeom>
          <a:noFill/>
          <a:ln>
            <a:solidFill>
              <a:schemeClr val="tx1"/>
            </a:solidFill>
          </a:ln>
        </p:spPr>
        <p:txBody>
          <a:bodyPr wrap="square" rtlCol="0">
            <a:spAutoFit/>
          </a:bodyPr>
          <a:lstStyle/>
          <a:p>
            <a:pPr algn="ctr"/>
            <a:r>
              <a:rPr lang="fr-FR" b="1" smtClean="0">
                <a:solidFill>
                  <a:srgbClr val="C00000"/>
                </a:solidFill>
                <a:latin typeface="Times New Roman" panose="02020603050405020304" pitchFamily="18" charset="0"/>
                <a:cs typeface="Times New Roman" panose="02020603050405020304" pitchFamily="18" charset="0"/>
              </a:rPr>
              <a:t>Trong bối cảnh này :</a:t>
            </a:r>
            <a:endParaRPr lang="fr-FR" b="1" dirty="0">
              <a:solidFill>
                <a:srgbClr val="C00000"/>
              </a:solidFill>
              <a:latin typeface="Times New Roman" panose="02020603050405020304" pitchFamily="18" charset="0"/>
              <a:cs typeface="Times New Roman" panose="02020603050405020304" pitchFamily="18" charset="0"/>
            </a:endParaRPr>
          </a:p>
          <a:p>
            <a:pPr algn="ctr"/>
            <a:endParaRPr lang="fr-FR" b="1" dirty="0">
              <a:solidFill>
                <a:srgbClr val="C0000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b="1">
                <a:latin typeface="Times New Roman" panose="02020603050405020304" pitchFamily="18" charset="0"/>
                <a:cs typeface="Times New Roman" panose="02020603050405020304" pitchFamily="18" charset="0"/>
              </a:rPr>
              <a:t>Luật lao động đóng góp gì cho </a:t>
            </a:r>
            <a:r>
              <a:rPr lang="vi-VN">
                <a:latin typeface="Times New Roman" panose="02020603050405020304" pitchFamily="18" charset="0"/>
                <a:cs typeface="Times New Roman" panose="02020603050405020304" pitchFamily="18" charset="0"/>
              </a:rPr>
              <a:t>việc</a:t>
            </a:r>
            <a:r>
              <a:rPr lang="vi-VN" b="1">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ngăn ngừa/quản lý/khắc phục </a:t>
            </a:r>
            <a:r>
              <a:rPr lang="vi-VN" b="1">
                <a:latin typeface="Times New Roman" panose="02020603050405020304" pitchFamily="18" charset="0"/>
                <a:cs typeface="Times New Roman" panose="02020603050405020304" pitchFamily="18" charset="0"/>
              </a:rPr>
              <a:t>rủi ro môi trường</a:t>
            </a:r>
            <a:r>
              <a:rPr lang="vi-VN">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b="1">
                <a:latin typeface="Times New Roman" panose="02020603050405020304" pitchFamily="18" charset="0"/>
                <a:cs typeface="Times New Roman" panose="02020603050405020304" pitchFamily="18" charset="0"/>
              </a:rPr>
              <a:t>Điều gì phù hợp với luật môi trường </a:t>
            </a:r>
            <a:r>
              <a:rPr lang="vi-VN">
                <a:latin typeface="Times New Roman" panose="02020603050405020304" pitchFamily="18" charset="0"/>
                <a:cs typeface="Times New Roman" panose="02020603050405020304" pitchFamily="18" charset="0"/>
              </a:rPr>
              <a:t>để bảo vệ tốt hơn môi trường tự nhiên và môi trường làm việc</a:t>
            </a:r>
            <a:r>
              <a:rPr lang="vi-VN" smtClean="0">
                <a:latin typeface="Times New Roman" panose="02020603050405020304" pitchFamily="18" charset="0"/>
                <a:cs typeface="Times New Roman" panose="02020603050405020304" pitchFamily="18" charset="0"/>
              </a:rPr>
              <a:t>?</a:t>
            </a:r>
            <a:r>
              <a:rPr lang="fr-FR" smtClean="0">
                <a:latin typeface="Times New Roman" panose="02020603050405020304" pitchFamily="18" charset="0"/>
                <a:cs typeface="Times New Roman" panose="02020603050405020304" pitchFamily="18" charset="0"/>
              </a:rPr>
              <a:t> </a:t>
            </a:r>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a:highlight>
                  <a:srgbClr val="FFFF00"/>
                </a:highlight>
                <a:latin typeface="Times New Roman" panose="02020603050405020304" pitchFamily="18" charset="0"/>
                <a:cs typeface="Times New Roman" panose="02020603050405020304" pitchFamily="18" charset="0"/>
              </a:rPr>
              <a:t>Luật lao động: đòn bẩy bảo vệ môi trường tự nhiên</a:t>
            </a:r>
            <a:r>
              <a:rPr lang="vi-VN" smtClean="0">
                <a:highlight>
                  <a:srgbClr val="FFFF00"/>
                </a:highlight>
                <a:latin typeface="Times New Roman" panose="02020603050405020304" pitchFamily="18" charset="0"/>
                <a:cs typeface="Times New Roman" panose="02020603050405020304" pitchFamily="18" charset="0"/>
              </a:rPr>
              <a:t>?</a:t>
            </a:r>
            <a:r>
              <a:rPr lang="fr-FR" smtClean="0">
                <a:highlight>
                  <a:srgbClr val="FFFF00"/>
                </a:highlight>
                <a:latin typeface="Times New Roman" panose="02020603050405020304" pitchFamily="18" charset="0"/>
                <a:cs typeface="Times New Roman" panose="02020603050405020304" pitchFamily="18" charset="0"/>
              </a:rPr>
              <a:t> </a:t>
            </a:r>
            <a:endParaRPr lang="fr-FR" dirty="0">
              <a:highlight>
                <a:srgbClr val="FFFF00"/>
              </a:highlight>
              <a:latin typeface="Times New Roman" panose="02020603050405020304" pitchFamily="18" charset="0"/>
              <a:cs typeface="Times New Roman" panose="02020603050405020304" pitchFamily="18" charset="0"/>
            </a:endParaRPr>
          </a:p>
        </p:txBody>
      </p:sp>
      <p:sp>
        <p:nvSpPr>
          <p:cNvPr id="5" name="ZoneTexte 4">
            <a:extLst>
              <a:ext uri="{FF2B5EF4-FFF2-40B4-BE49-F238E27FC236}">
                <a16:creationId xmlns:a16="http://schemas.microsoft.com/office/drawing/2014/main" id="{682D15B8-7764-44E2-BED8-F0C23B9AD29E}"/>
              </a:ext>
            </a:extLst>
          </p:cNvPr>
          <p:cNvSpPr txBox="1"/>
          <p:nvPr/>
        </p:nvSpPr>
        <p:spPr>
          <a:xfrm>
            <a:off x="6390640" y="193040"/>
            <a:ext cx="5598160" cy="2862322"/>
          </a:xfrm>
          <a:prstGeom prst="rect">
            <a:avLst/>
          </a:prstGeom>
          <a:noFill/>
          <a:ln>
            <a:solidFill>
              <a:schemeClr val="tx1"/>
            </a:solidFill>
          </a:ln>
        </p:spPr>
        <p:txBody>
          <a:bodyPr wrap="square" rtlCol="0">
            <a:spAutoFit/>
          </a:bodyPr>
          <a:lstStyle/>
          <a:p>
            <a:pPr algn="ctr"/>
            <a:r>
              <a:rPr lang="vi-VN" b="1">
                <a:solidFill>
                  <a:srgbClr val="C00000"/>
                </a:solidFill>
                <a:latin typeface="Times New Roman" panose="02020603050405020304" pitchFamily="18" charset="0"/>
                <a:cs typeface="Times New Roman" panose="02020603050405020304" pitchFamily="18" charset="0"/>
              </a:rPr>
              <a:t>Thách thức lớn, </a:t>
            </a:r>
            <a:r>
              <a:rPr lang="en-US" b="1" smtClean="0">
                <a:solidFill>
                  <a:srgbClr val="C00000"/>
                </a:solidFill>
                <a:latin typeface="Times New Roman" panose="02020603050405020304" pitchFamily="18" charset="0"/>
                <a:cs typeface="Times New Roman" panose="02020603050405020304" pitchFamily="18" charset="0"/>
              </a:rPr>
              <a:t>chìa khóa</a:t>
            </a:r>
            <a:r>
              <a:rPr lang="vi-VN" b="1" smtClean="0">
                <a:solidFill>
                  <a:srgbClr val="C00000"/>
                </a:solidFill>
                <a:latin typeface="Times New Roman" panose="02020603050405020304" pitchFamily="18" charset="0"/>
                <a:cs typeface="Times New Roman" panose="02020603050405020304" pitchFamily="18" charset="0"/>
              </a:rPr>
              <a:t> </a:t>
            </a:r>
            <a:r>
              <a:rPr lang="vi-VN" b="1">
                <a:solidFill>
                  <a:srgbClr val="C00000"/>
                </a:solidFill>
                <a:latin typeface="Times New Roman" panose="02020603050405020304" pitchFamily="18" charset="0"/>
                <a:cs typeface="Times New Roman" panose="02020603050405020304" pitchFamily="18" charset="0"/>
              </a:rPr>
              <a:t>tác động của rủi ro môi trường</a:t>
            </a:r>
            <a:r>
              <a:rPr lang="fr-FR" b="1" smtClean="0">
                <a:solidFill>
                  <a:srgbClr val="C00000"/>
                </a:solidFill>
                <a:latin typeface="Times New Roman" panose="02020603050405020304" pitchFamily="18" charset="0"/>
                <a:cs typeface="Times New Roman" panose="02020603050405020304" pitchFamily="18" charset="0"/>
              </a:rPr>
              <a:t>: </a:t>
            </a:r>
            <a:endParaRPr lang="fr-FR" b="1" dirty="0">
              <a:solidFill>
                <a:srgbClr val="C00000"/>
              </a:solidFill>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vi-VN">
                <a:latin typeface="Times New Roman" panose="02020603050405020304" pitchFamily="18" charset="0"/>
                <a:cs typeface="Times New Roman" panose="02020603050405020304" pitchFamily="18" charset="0"/>
              </a:rPr>
              <a:t>đối với môi trường tự nhiên (nước, không khí, đất, cảnh quan, v.v</a:t>
            </a:r>
            <a:r>
              <a:rPr lang="vi-VN" smtClean="0">
                <a:latin typeface="Times New Roman" panose="02020603050405020304" pitchFamily="18" charset="0"/>
                <a:cs typeface="Times New Roman" panose="02020603050405020304" pitchFamily="18" charset="0"/>
              </a:rPr>
              <a:t>.),</a:t>
            </a:r>
            <a:endParaRPr lang="en-US"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vi-VN" smtClean="0">
                <a:latin typeface="Times New Roman" panose="02020603050405020304" pitchFamily="18" charset="0"/>
                <a:cs typeface="Times New Roman" panose="02020603050405020304" pitchFamily="18" charset="0"/>
              </a:rPr>
              <a:t>cho </a:t>
            </a:r>
            <a:r>
              <a:rPr lang="en-US" smtClean="0">
                <a:latin typeface="Times New Roman" panose="02020603050405020304" pitchFamily="18" charset="0"/>
                <a:cs typeface="Times New Roman" panose="02020603050405020304" pitchFamily="18" charset="0"/>
              </a:rPr>
              <a:t>doanh nghiệp </a:t>
            </a:r>
            <a:r>
              <a:rPr lang="vi-VN" smtClean="0">
                <a:latin typeface="Times New Roman" panose="02020603050405020304" pitchFamily="18" charset="0"/>
                <a:cs typeface="Times New Roman" panose="02020603050405020304" pitchFamily="18" charset="0"/>
              </a:rPr>
              <a:t>(tổn </a:t>
            </a:r>
            <a:r>
              <a:rPr lang="vi-VN">
                <a:latin typeface="Times New Roman" panose="02020603050405020304" pitchFamily="18" charset="0"/>
                <a:cs typeface="Times New Roman" panose="02020603050405020304" pitchFamily="18" charset="0"/>
              </a:rPr>
              <a:t>thất tài chính, suy giảm hình ảnh, v.v</a:t>
            </a:r>
            <a:r>
              <a:rPr lang="vi-VN" smtClean="0">
                <a:latin typeface="Times New Roman" panose="02020603050405020304" pitchFamily="18" charset="0"/>
                <a:cs typeface="Times New Roman" panose="02020603050405020304" pitchFamily="18" charset="0"/>
              </a:rPr>
              <a:t>.),</a:t>
            </a:r>
            <a:endParaRPr lang="en-US"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smtClean="0">
                <a:latin typeface="Times New Roman" panose="02020603050405020304" pitchFamily="18" charset="0"/>
                <a:cs typeface="Times New Roman" panose="02020603050405020304" pitchFamily="18" charset="0"/>
              </a:rPr>
              <a:t>đ</a:t>
            </a:r>
            <a:r>
              <a:rPr lang="vi-VN" smtClean="0">
                <a:latin typeface="Times New Roman" panose="02020603050405020304" pitchFamily="18" charset="0"/>
                <a:cs typeface="Times New Roman" panose="02020603050405020304" pitchFamily="18" charset="0"/>
              </a:rPr>
              <a:t>ối </a:t>
            </a:r>
            <a:r>
              <a:rPr lang="vi-VN">
                <a:latin typeface="Times New Roman" panose="02020603050405020304" pitchFamily="18" charset="0"/>
                <a:cs typeface="Times New Roman" panose="02020603050405020304" pitchFamily="18" charset="0"/>
              </a:rPr>
              <a:t>với </a:t>
            </a:r>
            <a:r>
              <a:rPr lang="en-US" smtClean="0">
                <a:latin typeface="Times New Roman" panose="02020603050405020304" pitchFamily="18" charset="0"/>
                <a:cs typeface="Times New Roman" panose="02020603050405020304" pitchFamily="18" charset="0"/>
              </a:rPr>
              <a:t>con người </a:t>
            </a:r>
            <a:r>
              <a:rPr lang="vi-VN" smtClean="0">
                <a:latin typeface="Times New Roman" panose="02020603050405020304" pitchFamily="18" charset="0"/>
                <a:cs typeface="Times New Roman" panose="02020603050405020304" pitchFamily="18" charset="0"/>
              </a:rPr>
              <a:t>tại </a:t>
            </a:r>
            <a:r>
              <a:rPr lang="vi-VN">
                <a:latin typeface="Times New Roman" panose="02020603050405020304" pitchFamily="18" charset="0"/>
                <a:cs typeface="Times New Roman" panose="02020603050405020304" pitchFamily="18" charset="0"/>
              </a:rPr>
              <a:t>nơi làm việc</a:t>
            </a:r>
            <a:endParaRPr lang="fr-FR" dirty="0">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4D7AAA59-BB31-4287-B85F-4074766A2306}"/>
              </a:ext>
            </a:extLst>
          </p:cNvPr>
          <p:cNvSpPr/>
          <p:nvPr/>
        </p:nvSpPr>
        <p:spPr>
          <a:xfrm>
            <a:off x="111760" y="3762593"/>
            <a:ext cx="11780520" cy="2739211"/>
          </a:xfrm>
          <a:prstGeom prst="rect">
            <a:avLst/>
          </a:prstGeom>
          <a:solidFill>
            <a:srgbClr val="000099"/>
          </a:solidFill>
        </p:spPr>
        <p:txBody>
          <a:bodyPr wrap="square">
            <a:spAutoFit/>
          </a:bodyPr>
          <a:lstStyle/>
          <a:p>
            <a:pPr algn="ctr"/>
            <a:r>
              <a:rPr lang="fr-FR" b="1">
                <a:solidFill>
                  <a:schemeClr val="bg1"/>
                </a:solidFill>
                <a:latin typeface="Times New Roman" panose="02020603050405020304" pitchFamily="18" charset="0"/>
                <a:cs typeface="Times New Roman" panose="02020603050405020304" pitchFamily="18" charset="0"/>
              </a:rPr>
              <a:t>Ở Pháp: những thay đổi về quy định =&gt; Luật về khí hậu &amp; khả năng phục hồi + </a:t>
            </a:r>
            <a:r>
              <a:rPr lang="fr-FR" b="1" smtClean="0">
                <a:solidFill>
                  <a:schemeClr val="bg1"/>
                </a:solidFill>
                <a:latin typeface="Times New Roman" panose="02020603050405020304" pitchFamily="18" charset="0"/>
                <a:cs typeface="Times New Roman" panose="02020603050405020304" pitchFamily="18" charset="0"/>
              </a:rPr>
              <a:t>Waserman</a:t>
            </a:r>
          </a:p>
          <a:p>
            <a:pPr algn="ctr"/>
            <a:endParaRPr lang="fr-FR" b="1" smtClean="0">
              <a:solidFill>
                <a:schemeClr val="bg1"/>
              </a:solidFill>
              <a:latin typeface="Times New Roman" panose="02020603050405020304" pitchFamily="18" charset="0"/>
              <a:cs typeface="Times New Roman" panose="02020603050405020304" pitchFamily="18" charset="0"/>
            </a:endParaRPr>
          </a:p>
          <a:p>
            <a:pPr algn="ctr"/>
            <a:r>
              <a:rPr lang="fr-FR" sz="1400" smtClean="0">
                <a:solidFill>
                  <a:schemeClr val="bg1"/>
                </a:solidFill>
                <a:latin typeface="Times New Roman" panose="02020603050405020304" pitchFamily="18" charset="0"/>
                <a:cs typeface="Times New Roman" panose="02020603050405020304" pitchFamily="18" charset="0"/>
              </a:rPr>
              <a:t>(</a:t>
            </a:r>
            <a:r>
              <a:rPr lang="vi-VN" sz="1400">
                <a:solidFill>
                  <a:schemeClr val="bg1"/>
                </a:solidFill>
                <a:latin typeface="Times New Roman" panose="02020603050405020304" pitchFamily="18" charset="0"/>
                <a:cs typeface="Times New Roman" panose="02020603050405020304" pitchFamily="18" charset="0"/>
              </a:rPr>
              <a:t>(Luật số 2021-1104 ngày 22 tháng 8 năm 2021 về chống biến đổi khí hậu và tăng cường khả năng phục hồi trước các tác động của </a:t>
            </a:r>
            <a:r>
              <a:rPr lang="vi-VN" sz="1400" smtClean="0">
                <a:solidFill>
                  <a:schemeClr val="bg1"/>
                </a:solidFill>
                <a:latin typeface="Times New Roman" panose="02020603050405020304" pitchFamily="18" charset="0"/>
                <a:cs typeface="Times New Roman" panose="02020603050405020304" pitchFamily="18" charset="0"/>
              </a:rPr>
              <a:t>nó</a:t>
            </a:r>
            <a:r>
              <a:rPr lang="en-US" sz="1400">
                <a:solidFill>
                  <a:schemeClr val="bg1"/>
                </a:solidFill>
                <a:latin typeface="Times New Roman" panose="02020603050405020304" pitchFamily="18" charset="0"/>
                <a:cs typeface="Times New Roman" panose="02020603050405020304" pitchFamily="18" charset="0"/>
              </a:rPr>
              <a:t> </a:t>
            </a:r>
            <a:r>
              <a:rPr lang="en-US" sz="1400" smtClean="0">
                <a:solidFill>
                  <a:schemeClr val="bg1"/>
                </a:solidFill>
                <a:latin typeface="Times New Roman" panose="02020603050405020304" pitchFamily="18" charset="0"/>
                <a:cs typeface="Times New Roman" panose="02020603050405020304" pitchFamily="18" charset="0"/>
              </a:rPr>
              <a:t>và Luật</a:t>
            </a:r>
            <a:r>
              <a:rPr lang="vi-VN" sz="1400" smtClean="0">
                <a:solidFill>
                  <a:schemeClr val="bg1"/>
                </a:solidFill>
                <a:latin typeface="Times New Roman" panose="02020603050405020304" pitchFamily="18" charset="0"/>
                <a:cs typeface="Times New Roman" panose="02020603050405020304" pitchFamily="18" charset="0"/>
              </a:rPr>
              <a:t>. </a:t>
            </a:r>
            <a:r>
              <a:rPr lang="vi-VN" sz="1400">
                <a:solidFill>
                  <a:schemeClr val="bg1"/>
                </a:solidFill>
                <a:latin typeface="Times New Roman" panose="02020603050405020304" pitchFamily="18" charset="0"/>
                <a:cs typeface="Times New Roman" panose="02020603050405020304" pitchFamily="18" charset="0"/>
              </a:rPr>
              <a:t>số 2022-401 ngày 21 tháng 3 năm 2022</a:t>
            </a:r>
            <a:r>
              <a:rPr lang="fr-FR" sz="1400" smtClean="0">
                <a:solidFill>
                  <a:schemeClr val="bg1"/>
                </a:solidFill>
                <a:latin typeface="Times New Roman" panose="02020603050405020304" pitchFamily="18" charset="0"/>
                <a:cs typeface="Times New Roman" panose="02020603050405020304" pitchFamily="18" charset="0"/>
              </a:rPr>
              <a:t>) </a:t>
            </a:r>
            <a:endParaRPr lang="fr-FR" sz="1400" dirty="0">
              <a:solidFill>
                <a:schemeClr val="bg1"/>
              </a:solidFill>
              <a:latin typeface="Times New Roman" panose="02020603050405020304" pitchFamily="18" charset="0"/>
              <a:cs typeface="Times New Roman" panose="02020603050405020304" pitchFamily="18" charset="0"/>
            </a:endParaRPr>
          </a:p>
          <a:p>
            <a:pPr algn="ctr"/>
            <a:endParaRPr lang="fr-FR" b="1" dirty="0">
              <a:solidFill>
                <a:schemeClr val="bg1"/>
              </a:solidFill>
              <a:latin typeface="Times New Roman" panose="02020603050405020304" pitchFamily="18" charset="0"/>
              <a:cs typeface="Times New Roman" panose="02020603050405020304" pitchFamily="18" charset="0"/>
            </a:endParaRPr>
          </a:p>
          <a:p>
            <a:pPr algn="just"/>
            <a:endParaRPr lang="fr-FR" b="1" dirty="0">
              <a:solidFill>
                <a:schemeClr val="bg1"/>
              </a:solidFill>
              <a:latin typeface="Times New Roman" panose="02020603050405020304" pitchFamily="18" charset="0"/>
              <a:cs typeface="Times New Roman" panose="02020603050405020304" pitchFamily="18" charset="0"/>
            </a:endParaRPr>
          </a:p>
          <a:p>
            <a:pPr algn="just"/>
            <a:r>
              <a:rPr lang="fr-FR" u="sng" smtClean="0">
                <a:solidFill>
                  <a:schemeClr val="bg1"/>
                </a:solidFill>
                <a:latin typeface="Times New Roman" panose="02020603050405020304" pitchFamily="18" charset="0"/>
                <a:cs typeface="Times New Roman" panose="02020603050405020304" pitchFamily="18" charset="0"/>
              </a:rPr>
              <a:t>Mục tiêu? </a:t>
            </a:r>
            <a:r>
              <a:rPr lang="fr-FR" u="sng">
                <a:solidFill>
                  <a:schemeClr val="bg1"/>
                </a:solidFill>
                <a:latin typeface="Times New Roman" panose="02020603050405020304" pitchFamily="18" charset="0"/>
                <a:cs typeface="Times New Roman" panose="02020603050405020304" pitchFamily="18" charset="0"/>
              </a:rPr>
              <a:t>Đảm bảo xem xét chung các vấn đề liên quan đến p</a:t>
            </a:r>
            <a:r>
              <a:rPr lang="fr-FR" u="sng" smtClean="0">
                <a:solidFill>
                  <a:schemeClr val="bg1"/>
                </a:solidFill>
                <a:latin typeface="Times New Roman" panose="02020603050405020304" pitchFamily="18" charset="0"/>
                <a:cs typeface="Times New Roman" panose="02020603050405020304" pitchFamily="18" charset="0"/>
              </a:rPr>
              <a:t>hát triển bền vững </a:t>
            </a:r>
            <a:r>
              <a:rPr lang="fr-FR" u="sng">
                <a:solidFill>
                  <a:schemeClr val="bg1"/>
                </a:solidFill>
                <a:latin typeface="Times New Roman" panose="02020603050405020304" pitchFamily="18" charset="0"/>
                <a:cs typeface="Times New Roman" panose="02020603050405020304" pitchFamily="18" charset="0"/>
              </a:rPr>
              <a:t>và quá trình chuyển đổi sinh thái trong các công ty</a:t>
            </a:r>
            <a:r>
              <a:rPr lang="fr-FR" smtClean="0">
                <a:solidFill>
                  <a:schemeClr val="bg1"/>
                </a:solidFill>
                <a:latin typeface="Times New Roman" panose="02020603050405020304" pitchFamily="18" charset="0"/>
                <a:cs typeface="Times New Roman" panose="02020603050405020304" pitchFamily="18" charset="0"/>
              </a:rPr>
              <a:t>.</a:t>
            </a:r>
            <a:endParaRPr lang="fr-FR" dirty="0">
              <a:solidFill>
                <a:schemeClr val="bg1"/>
              </a:solidFill>
              <a:latin typeface="Times New Roman" panose="02020603050405020304" pitchFamily="18" charset="0"/>
              <a:cs typeface="Times New Roman" panose="02020603050405020304" pitchFamily="18" charset="0"/>
            </a:endParaRPr>
          </a:p>
          <a:p>
            <a:pPr algn="just"/>
            <a:endParaRPr lang="fr-FR" b="1" dirty="0">
              <a:solidFill>
                <a:schemeClr val="bg1"/>
              </a:solidFill>
              <a:latin typeface="Times New Roman" panose="02020603050405020304" pitchFamily="18" charset="0"/>
              <a:cs typeface="Times New Roman" panose="02020603050405020304" pitchFamily="18" charset="0"/>
            </a:endParaRPr>
          </a:p>
          <a:p>
            <a:pPr algn="just"/>
            <a:r>
              <a:rPr lang="fr-FR" u="sng">
                <a:solidFill>
                  <a:schemeClr val="bg1"/>
                </a:solidFill>
                <a:latin typeface="Times New Roman" panose="02020603050405020304" pitchFamily="18" charset="0"/>
                <a:cs typeface="Times New Roman" panose="02020603050405020304" pitchFamily="18" charset="0"/>
              </a:rPr>
              <a:t>Thách thức? Tình trạng khẩn cấp về khí hậu: vector cho sự phát triển của luật lao động?</a:t>
            </a:r>
            <a:endParaRPr lang="fr-FR" dirty="0">
              <a:solidFill>
                <a:schemeClr val="bg1"/>
              </a:solidFill>
              <a:latin typeface="Times New Roman" panose="02020603050405020304" pitchFamily="18" charset="0"/>
              <a:cs typeface="Times New Roman" panose="02020603050405020304" pitchFamily="18" charset="0"/>
            </a:endParaRPr>
          </a:p>
        </p:txBody>
      </p:sp>
      <p:sp>
        <p:nvSpPr>
          <p:cNvPr id="8" name="Flèche : double flèche horizontale 7">
            <a:extLst>
              <a:ext uri="{FF2B5EF4-FFF2-40B4-BE49-F238E27FC236}">
                <a16:creationId xmlns:a16="http://schemas.microsoft.com/office/drawing/2014/main" id="{26FC6624-D40A-4C19-A1BE-D4650951EFEB}"/>
              </a:ext>
            </a:extLst>
          </p:cNvPr>
          <p:cNvSpPr/>
          <p:nvPr/>
        </p:nvSpPr>
        <p:spPr>
          <a:xfrm>
            <a:off x="6096000" y="193040"/>
            <a:ext cx="294640" cy="162560"/>
          </a:xfrm>
          <a:prstGeom prst="leftRightArrow">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734681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9F2FDA7-1420-4E18-899F-34D99E949CAF}"/>
              </a:ext>
            </a:extLst>
          </p:cNvPr>
          <p:cNvSpPr txBox="1"/>
          <p:nvPr/>
        </p:nvSpPr>
        <p:spPr>
          <a:xfrm>
            <a:off x="243840" y="1527418"/>
            <a:ext cx="11704320" cy="2649315"/>
          </a:xfrm>
          <a:prstGeom prst="rect">
            <a:avLst/>
          </a:prstGeom>
          <a:noFill/>
          <a:ln>
            <a:solidFill>
              <a:schemeClr val="tx1"/>
            </a:solidFill>
          </a:ln>
        </p:spPr>
        <p:txBody>
          <a:bodyPr wrap="square" rtlCol="0">
            <a:spAutoFit/>
          </a:bodyPr>
          <a:lstStyle/>
          <a:p>
            <a:r>
              <a:rPr lang="en-US" b="1" u="sng" smtClean="0">
                <a:latin typeface="Times New Roman" panose="02020603050405020304" pitchFamily="18" charset="0"/>
                <a:cs typeface="Times New Roman" panose="02020603050405020304" pitchFamily="18" charset="0"/>
              </a:rPr>
              <a:t>Ghi nhận</a:t>
            </a:r>
            <a:r>
              <a:rPr lang="vi-VN" b="1" u="sng" smtClean="0">
                <a:latin typeface="Times New Roman" panose="02020603050405020304" pitchFamily="18" charset="0"/>
                <a:cs typeface="Times New Roman" panose="02020603050405020304" pitchFamily="18" charset="0"/>
              </a:rPr>
              <a:t>: thách thức về khí hậu &amp; rủi ro liên quan mới (nghề nghiệp, môi trường, hỗn hợp)</a:t>
            </a:r>
            <a:r>
              <a:rPr lang="fr-FR" b="1" smtClean="0">
                <a:latin typeface="Times New Roman" panose="02020603050405020304" pitchFamily="18" charset="0"/>
                <a:cs typeface="Times New Roman" panose="02020603050405020304" pitchFamily="18" charset="0"/>
              </a:rPr>
              <a:t>  </a:t>
            </a:r>
          </a:p>
          <a:p>
            <a:pPr algn="ctr"/>
            <a:r>
              <a:rPr lang="fr-FR" sz="2000" b="1" smtClean="0">
                <a:latin typeface="Times New Roman" panose="02020603050405020304" pitchFamily="18" charset="0"/>
                <a:cs typeface="Times New Roman" panose="02020603050405020304" pitchFamily="18" charset="0"/>
              </a:rPr>
              <a:t>=</a:t>
            </a:r>
          </a:p>
          <a:p>
            <a:r>
              <a:rPr lang="fr-FR" b="1" smtClean="0">
                <a:latin typeface="Times New Roman" panose="02020603050405020304" pitchFamily="18" charset="0"/>
                <a:cs typeface="Times New Roman" panose="02020603050405020304" pitchFamily="18" charset="0"/>
              </a:rPr>
              <a:t>				</a:t>
            </a:r>
            <a:r>
              <a:rPr lang="fr-FR" b="1" i="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Đòn bẩy chuyển đổi quy chuẩn</a:t>
            </a:r>
          </a:p>
          <a:p>
            <a:endParaRPr lang="fr-FR" b="1" i="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fr-FR"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vi-VN" u="sng" smtClean="0">
                <a:latin typeface="Times New Roman" panose="02020603050405020304" pitchFamily="18" charset="0"/>
                <a:cs typeface="Times New Roman" panose="02020603050405020304" pitchFamily="18" charset="0"/>
              </a:rPr>
              <a:t>Xem giao điểm của các </a:t>
            </a:r>
            <a:r>
              <a:rPr lang="en-US" u="sng" smtClean="0">
                <a:latin typeface="Times New Roman" panose="02020603050405020304" pitchFamily="18" charset="0"/>
                <a:cs typeface="Times New Roman" panose="02020603050405020304" pitchFamily="18" charset="0"/>
              </a:rPr>
              <a:t>văn bản quy phạm </a:t>
            </a:r>
            <a:r>
              <a:rPr lang="vi-VN" u="sng" smtClean="0">
                <a:latin typeface="Times New Roman" panose="02020603050405020304" pitchFamily="18" charset="0"/>
                <a:cs typeface="Times New Roman" panose="02020603050405020304" pitchFamily="18" charset="0"/>
              </a:rPr>
              <a:t>công /tư ; tiêu chuẩn "cứng"/"mềm"; tiêu chuẩn "đạo đức" / </a:t>
            </a:r>
            <a:r>
              <a:rPr lang="en-US" u="sng" smtClean="0">
                <a:latin typeface="Times New Roman" panose="02020603050405020304" pitchFamily="18" charset="0"/>
                <a:cs typeface="Times New Roman" panose="02020603050405020304" pitchFamily="18" charset="0"/>
              </a:rPr>
              <a:t>Trách nhiệm xã hội doanh nghi</a:t>
            </a:r>
            <a:endParaRPr lang="fr-FR" smtClean="0">
              <a:latin typeface="Times New Roman" panose="02020603050405020304" pitchFamily="18" charset="0"/>
              <a:cs typeface="Times New Roman" panose="02020603050405020304" pitchFamily="18" charset="0"/>
            </a:endParaRPr>
          </a:p>
          <a:p>
            <a:pPr algn="just">
              <a:lnSpc>
                <a:spcPct val="106000"/>
              </a:lnSpc>
            </a:pPr>
            <a:r>
              <a:rPr lang="fr-FR" u="sng">
                <a:latin typeface="Times New Roman" panose="02020603050405020304" pitchFamily="18" charset="0"/>
                <a:cs typeface="Times New Roman" panose="02020603050405020304" pitchFamily="18" charset="0"/>
              </a:rPr>
              <a:t>Xem </a:t>
            </a:r>
            <a:r>
              <a:rPr lang="fr-FR" u="sng">
                <a:solidFill>
                  <a:srgbClr val="FFC000"/>
                </a:solidFill>
                <a:latin typeface="Times New Roman" panose="02020603050405020304" pitchFamily="18" charset="0"/>
                <a:cs typeface="Times New Roman" panose="02020603050405020304" pitchFamily="18" charset="0"/>
              </a:rPr>
              <a:t>những thay đổi trong </a:t>
            </a:r>
            <a:r>
              <a:rPr lang="fr-FR" u="sng" smtClean="0">
                <a:solidFill>
                  <a:srgbClr val="FFC000"/>
                </a:solidFill>
                <a:latin typeface="Times New Roman" panose="02020603050405020304" pitchFamily="18" charset="0"/>
                <a:cs typeface="Times New Roman" panose="02020603050405020304" pitchFamily="18" charset="0"/>
              </a:rPr>
              <a:t>văn bản quy phạm chung </a:t>
            </a:r>
            <a:r>
              <a:rPr lang="fr-FR" u="sng">
                <a:latin typeface="Times New Roman" panose="02020603050405020304" pitchFamily="18" charset="0"/>
                <a:cs typeface="Times New Roman" panose="02020603050405020304" pitchFamily="18" charset="0"/>
              </a:rPr>
              <a:t>=&gt; Luật Khí hậu &amp; Khả năng phục hồi + Luật Waserman</a:t>
            </a:r>
            <a:r>
              <a:rPr lang="fr-FR" i="1" smtClean="0">
                <a:latin typeface="Times New Roman" panose="02020603050405020304" pitchFamily="18" charset="0"/>
                <a:cs typeface="Times New Roman" panose="02020603050405020304" pitchFamily="18" charset="0"/>
              </a:rPr>
              <a:t> </a:t>
            </a:r>
          </a:p>
          <a:p>
            <a:pPr algn="just">
              <a:lnSpc>
                <a:spcPct val="106000"/>
              </a:lnSpc>
              <a:spcAft>
                <a:spcPts val="0"/>
              </a:spcAft>
            </a:pPr>
            <a:r>
              <a:rPr lang="fr-FR" smtClean="0">
                <a:latin typeface="Times New Roman" panose="02020603050405020304" pitchFamily="18" charset="0"/>
                <a:ea typeface="Calibri" panose="020F0502020204030204" pitchFamily="34" charset="0"/>
                <a:cs typeface="Times New Roman" panose="02020603050405020304" pitchFamily="18" charset="0"/>
              </a:rPr>
              <a:t> </a:t>
            </a:r>
            <a:endParaRPr lang="fr-FR"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ZoneTexte 4">
            <a:extLst>
              <a:ext uri="{FF2B5EF4-FFF2-40B4-BE49-F238E27FC236}">
                <a16:creationId xmlns:a16="http://schemas.microsoft.com/office/drawing/2014/main" id="{C7608953-0D29-448A-B6E0-634088D277F4}"/>
              </a:ext>
            </a:extLst>
          </p:cNvPr>
          <p:cNvSpPr txBox="1"/>
          <p:nvPr/>
        </p:nvSpPr>
        <p:spPr>
          <a:xfrm>
            <a:off x="243840" y="5361279"/>
            <a:ext cx="4927600" cy="1200329"/>
          </a:xfrm>
          <a:prstGeom prst="rect">
            <a:avLst/>
          </a:prstGeom>
          <a:noFill/>
          <a:ln>
            <a:solidFill>
              <a:schemeClr val="tx1"/>
            </a:solidFill>
          </a:ln>
        </p:spPr>
        <p:txBody>
          <a:bodyPr wrap="square" rtlCol="0">
            <a:spAutoFit/>
          </a:bodyPr>
          <a:lstStyle/>
          <a:p>
            <a:pPr marL="342900" lvl="0" indent="-342900" algn="ctr">
              <a:buAutoNum type="alphaUcParenR"/>
            </a:pPr>
            <a:r>
              <a:rPr lang="vi-VN" b="1" i="1" smtClean="0">
                <a:solidFill>
                  <a:srgbClr val="C00000"/>
                </a:solidFill>
                <a:latin typeface="Times New Roman" panose="02020603050405020304" pitchFamily="18" charset="0"/>
                <a:cs typeface="Times New Roman" panose="02020603050405020304" pitchFamily="18" charset="0"/>
              </a:rPr>
              <a:t>Định </a:t>
            </a:r>
            <a:r>
              <a:rPr lang="vi-VN" b="1" i="1">
                <a:solidFill>
                  <a:srgbClr val="C00000"/>
                </a:solidFill>
                <a:latin typeface="Times New Roman" panose="02020603050405020304" pitchFamily="18" charset="0"/>
                <a:cs typeface="Times New Roman" panose="02020603050405020304" pitchFamily="18" charset="0"/>
              </a:rPr>
              <a:t>hướng lại các quy </a:t>
            </a:r>
            <a:r>
              <a:rPr lang="en-US" b="1" i="1" smtClean="0">
                <a:solidFill>
                  <a:srgbClr val="C00000"/>
                </a:solidFill>
                <a:latin typeface="Times New Roman" panose="02020603050405020304" pitchFamily="18" charset="0"/>
                <a:cs typeface="Times New Roman" panose="02020603050405020304" pitchFamily="18" charset="0"/>
              </a:rPr>
              <a:t>định</a:t>
            </a:r>
            <a:r>
              <a:rPr lang="vi-VN" b="1" i="1" smtClean="0">
                <a:solidFill>
                  <a:srgbClr val="C00000"/>
                </a:solidFill>
                <a:latin typeface="Times New Roman" panose="02020603050405020304" pitchFamily="18" charset="0"/>
                <a:cs typeface="Times New Roman" panose="02020603050405020304" pitchFamily="18" charset="0"/>
              </a:rPr>
              <a:t> </a:t>
            </a:r>
            <a:r>
              <a:rPr lang="vi-VN" b="1" i="1">
                <a:solidFill>
                  <a:srgbClr val="C00000"/>
                </a:solidFill>
                <a:latin typeface="Times New Roman" panose="02020603050405020304" pitchFamily="18" charset="0"/>
                <a:cs typeface="Times New Roman" panose="02020603050405020304" pitchFamily="18" charset="0"/>
              </a:rPr>
              <a:t>pháp lý</a:t>
            </a:r>
            <a:r>
              <a:rPr lang="vi-VN" b="1" i="1" smtClean="0">
                <a:solidFill>
                  <a:srgbClr val="C00000"/>
                </a:solidFill>
                <a:latin typeface="Times New Roman" panose="02020603050405020304" pitchFamily="18" charset="0"/>
                <a:cs typeface="Times New Roman" panose="02020603050405020304" pitchFamily="18" charset="0"/>
              </a:rPr>
              <a:t>.</a:t>
            </a:r>
            <a:endParaRPr lang="en-US" b="1" i="1" smtClean="0">
              <a:solidFill>
                <a:srgbClr val="C00000"/>
              </a:solidFill>
              <a:latin typeface="Times New Roman" panose="02020603050405020304" pitchFamily="18" charset="0"/>
              <a:cs typeface="Times New Roman" panose="02020603050405020304" pitchFamily="18" charset="0"/>
            </a:endParaRPr>
          </a:p>
          <a:p>
            <a:pPr lvl="0" algn="ctr"/>
            <a:endParaRPr lang="en-US" b="1" i="1">
              <a:solidFill>
                <a:srgbClr val="C00000"/>
              </a:solidFill>
              <a:latin typeface="Times New Roman" panose="02020603050405020304" pitchFamily="18" charset="0"/>
              <a:cs typeface="Times New Roman" panose="02020603050405020304" pitchFamily="18" charset="0"/>
            </a:endParaRPr>
          </a:p>
          <a:p>
            <a:pPr lvl="0" algn="ctr"/>
            <a:r>
              <a:rPr lang="vi-VN" smtClean="0">
                <a:solidFill>
                  <a:srgbClr val="C00000"/>
                </a:solidFill>
                <a:latin typeface="Times New Roman" panose="02020603050405020304" pitchFamily="18" charset="0"/>
                <a:cs typeface="Times New Roman" panose="02020603050405020304" pitchFamily="18" charset="0"/>
              </a:rPr>
              <a:t>Thách </a:t>
            </a:r>
            <a:r>
              <a:rPr lang="vi-VN">
                <a:solidFill>
                  <a:srgbClr val="C00000"/>
                </a:solidFill>
                <a:latin typeface="Times New Roman" panose="02020603050405020304" pitchFamily="18" charset="0"/>
                <a:cs typeface="Times New Roman" panose="02020603050405020304" pitchFamily="18" charset="0"/>
              </a:rPr>
              <a:t>thức khí hậu: một chủ đề chung mới trong luật lao động?</a:t>
            </a:r>
            <a:endParaRPr lang="fr-FR" dirty="0">
              <a:solidFill>
                <a:srgbClr val="C00000"/>
              </a:solidFill>
              <a:latin typeface="Times New Roman" panose="02020603050405020304" pitchFamily="18" charset="0"/>
              <a:cs typeface="Times New Roman" panose="02020603050405020304" pitchFamily="18" charset="0"/>
            </a:endParaRPr>
          </a:p>
        </p:txBody>
      </p:sp>
      <p:sp>
        <p:nvSpPr>
          <p:cNvPr id="6" name="ZoneTexte 5">
            <a:extLst>
              <a:ext uri="{FF2B5EF4-FFF2-40B4-BE49-F238E27FC236}">
                <a16:creationId xmlns:a16="http://schemas.microsoft.com/office/drawing/2014/main" id="{041EDD48-6373-4DCA-96F5-3170958F5E8A}"/>
              </a:ext>
            </a:extLst>
          </p:cNvPr>
          <p:cNvSpPr txBox="1"/>
          <p:nvPr/>
        </p:nvSpPr>
        <p:spPr>
          <a:xfrm>
            <a:off x="6908800" y="5310696"/>
            <a:ext cx="4927600" cy="923330"/>
          </a:xfrm>
          <a:prstGeom prst="rect">
            <a:avLst/>
          </a:prstGeom>
          <a:noFill/>
          <a:ln>
            <a:solidFill>
              <a:schemeClr val="tx1"/>
            </a:solidFill>
          </a:ln>
        </p:spPr>
        <p:txBody>
          <a:bodyPr wrap="square" rtlCol="0">
            <a:spAutoFit/>
          </a:bodyPr>
          <a:lstStyle/>
          <a:p>
            <a:pPr lvl="0" algn="ctr"/>
            <a:r>
              <a:rPr lang="vi-VN" b="1" i="1">
                <a:solidFill>
                  <a:srgbClr val="C00000"/>
                </a:solidFill>
                <a:latin typeface="Times New Roman" panose="02020603050405020304" pitchFamily="18" charset="0"/>
                <a:cs typeface="Times New Roman" panose="02020603050405020304" pitchFamily="18" charset="0"/>
              </a:rPr>
              <a:t>B) </a:t>
            </a:r>
            <a:r>
              <a:rPr lang="en-US" b="1" i="1" smtClean="0">
                <a:solidFill>
                  <a:srgbClr val="C00000"/>
                </a:solidFill>
                <a:latin typeface="Times New Roman" panose="02020603050405020304" pitchFamily="18" charset="0"/>
                <a:cs typeface="Times New Roman" panose="02020603050405020304" pitchFamily="18" charset="0"/>
              </a:rPr>
              <a:t>S</a:t>
            </a:r>
            <a:r>
              <a:rPr lang="vi-VN" b="1" i="1" smtClean="0">
                <a:solidFill>
                  <a:srgbClr val="C00000"/>
                </a:solidFill>
                <a:latin typeface="Times New Roman" panose="02020603050405020304" pitchFamily="18" charset="0"/>
                <a:cs typeface="Times New Roman" panose="02020603050405020304" pitchFamily="18" charset="0"/>
              </a:rPr>
              <a:t>ự </a:t>
            </a:r>
            <a:r>
              <a:rPr lang="vi-VN" b="1" i="1">
                <a:solidFill>
                  <a:srgbClr val="C00000"/>
                </a:solidFill>
                <a:latin typeface="Times New Roman" panose="02020603050405020304" pitchFamily="18" charset="0"/>
                <a:cs typeface="Times New Roman" panose="02020603050405020304" pitchFamily="18" charset="0"/>
              </a:rPr>
              <a:t>phong phú của các quy </a:t>
            </a:r>
            <a:r>
              <a:rPr lang="en-US" b="1" i="1" smtClean="0">
                <a:solidFill>
                  <a:srgbClr val="C00000"/>
                </a:solidFill>
                <a:latin typeface="Times New Roman" panose="02020603050405020304" pitchFamily="18" charset="0"/>
                <a:cs typeface="Times New Roman" panose="02020603050405020304" pitchFamily="18" charset="0"/>
              </a:rPr>
              <a:t>định </a:t>
            </a:r>
            <a:r>
              <a:rPr lang="vi-VN" b="1" i="1" smtClean="0">
                <a:solidFill>
                  <a:srgbClr val="C00000"/>
                </a:solidFill>
                <a:latin typeface="Times New Roman" panose="02020603050405020304" pitchFamily="18" charset="0"/>
                <a:cs typeface="Times New Roman" panose="02020603050405020304" pitchFamily="18" charset="0"/>
              </a:rPr>
              <a:t> </a:t>
            </a:r>
            <a:r>
              <a:rPr lang="vi-VN" b="1" i="1">
                <a:solidFill>
                  <a:srgbClr val="C00000"/>
                </a:solidFill>
                <a:latin typeface="Times New Roman" panose="02020603050405020304" pitchFamily="18" charset="0"/>
                <a:cs typeface="Times New Roman" panose="02020603050405020304" pitchFamily="18" charset="0"/>
              </a:rPr>
              <a:t>thông thường</a:t>
            </a:r>
            <a:r>
              <a:rPr lang="vi-VN" b="1" i="1" smtClean="0">
                <a:solidFill>
                  <a:srgbClr val="C00000"/>
                </a:solidFill>
                <a:latin typeface="Times New Roman" panose="02020603050405020304" pitchFamily="18" charset="0"/>
                <a:cs typeface="Times New Roman" panose="02020603050405020304" pitchFamily="18" charset="0"/>
              </a:rPr>
              <a:t>.</a:t>
            </a:r>
            <a:endParaRPr lang="en-US" b="1" i="1" smtClean="0">
              <a:solidFill>
                <a:srgbClr val="C00000"/>
              </a:solidFill>
              <a:latin typeface="Times New Roman" panose="02020603050405020304" pitchFamily="18" charset="0"/>
              <a:cs typeface="Times New Roman" panose="02020603050405020304" pitchFamily="18" charset="0"/>
            </a:endParaRPr>
          </a:p>
          <a:p>
            <a:pPr lvl="0" algn="ctr"/>
            <a:r>
              <a:rPr lang="vi-VN" smtClean="0">
                <a:solidFill>
                  <a:srgbClr val="C00000"/>
                </a:solidFill>
                <a:latin typeface="Times New Roman" panose="02020603050405020304" pitchFamily="18" charset="0"/>
                <a:cs typeface="Times New Roman" panose="02020603050405020304" pitchFamily="18" charset="0"/>
              </a:rPr>
              <a:t>Chuyển </a:t>
            </a:r>
            <a:r>
              <a:rPr lang="vi-VN">
                <a:solidFill>
                  <a:srgbClr val="C00000"/>
                </a:solidFill>
                <a:latin typeface="Times New Roman" panose="02020603050405020304" pitchFamily="18" charset="0"/>
                <a:cs typeface="Times New Roman" panose="02020603050405020304" pitchFamily="18" charset="0"/>
              </a:rPr>
              <a:t>đổi sinh thái: chủ đề cho tương lai?</a:t>
            </a:r>
            <a:r>
              <a:rPr lang="x-none" smtClean="0">
                <a:solidFill>
                  <a:srgbClr val="C00000"/>
                </a:solidFill>
                <a:latin typeface="Times New Roman" panose="02020603050405020304" pitchFamily="18" charset="0"/>
                <a:cs typeface="Times New Roman" panose="02020603050405020304" pitchFamily="18" charset="0"/>
              </a:rPr>
              <a:t> </a:t>
            </a:r>
            <a:endParaRPr lang="fr-FR" dirty="0">
              <a:solidFill>
                <a:srgbClr val="C00000"/>
              </a:solidFill>
              <a:latin typeface="Times New Roman" panose="02020603050405020304" pitchFamily="18" charset="0"/>
              <a:cs typeface="Times New Roman" panose="02020603050405020304" pitchFamily="18" charset="0"/>
            </a:endParaRPr>
          </a:p>
        </p:txBody>
      </p:sp>
      <p:sp>
        <p:nvSpPr>
          <p:cNvPr id="7" name="ZoneTexte 6">
            <a:extLst>
              <a:ext uri="{FF2B5EF4-FFF2-40B4-BE49-F238E27FC236}">
                <a16:creationId xmlns:a16="http://schemas.microsoft.com/office/drawing/2014/main" id="{0899F82C-317D-4094-8DFB-5F1803E99609}"/>
              </a:ext>
            </a:extLst>
          </p:cNvPr>
          <p:cNvSpPr txBox="1"/>
          <p:nvPr/>
        </p:nvSpPr>
        <p:spPr>
          <a:xfrm>
            <a:off x="203200" y="35958"/>
            <a:ext cx="11704320" cy="646331"/>
          </a:xfrm>
          <a:prstGeom prst="rect">
            <a:avLst/>
          </a:prstGeom>
          <a:solidFill>
            <a:srgbClr val="000099"/>
          </a:solidFill>
          <a:ln>
            <a:solidFill>
              <a:schemeClr val="tx1"/>
            </a:solidFill>
          </a:ln>
        </p:spPr>
        <p:txBody>
          <a:bodyPr wrap="square" rtlCol="0">
            <a:spAutoFit/>
          </a:bodyPr>
          <a:lstStyle/>
          <a:p>
            <a:pPr algn="just"/>
            <a:endParaRPr lang="fr-FR" dirty="0">
              <a:solidFill>
                <a:srgbClr val="C00000"/>
              </a:solidFill>
              <a:latin typeface="Times New Roman" panose="02020603050405020304" pitchFamily="18" charset="0"/>
              <a:cs typeface="Times New Roman" panose="02020603050405020304" pitchFamily="18" charset="0"/>
            </a:endParaRPr>
          </a:p>
          <a:p>
            <a:pPr algn="ctr"/>
            <a:r>
              <a:rPr lang="fr-FR" b="1">
                <a:solidFill>
                  <a:schemeClr val="bg1"/>
                </a:solidFill>
                <a:latin typeface="Times New Roman" panose="02020603050405020304" pitchFamily="18" charset="0"/>
                <a:cs typeface="Times New Roman" panose="02020603050405020304" pitchFamily="18" charset="0"/>
              </a:rPr>
              <a:t>Tình trạng khẩn cấp về khí hậu: vector cho sự phát triển của luật lao động?</a:t>
            </a:r>
            <a:r>
              <a:rPr lang="fr-FR" smtClean="0">
                <a:solidFill>
                  <a:srgbClr val="C00000"/>
                </a:solidFill>
                <a:latin typeface="Times New Roman" panose="02020603050405020304" pitchFamily="18" charset="0"/>
                <a:cs typeface="Times New Roman" panose="02020603050405020304" pitchFamily="18" charset="0"/>
              </a:rPr>
              <a:t> </a:t>
            </a:r>
            <a:endParaRPr lang="fr-FR" dirty="0">
              <a:solidFill>
                <a:srgbClr val="C00000"/>
              </a:solidFill>
              <a:latin typeface="Times New Roman" panose="02020603050405020304" pitchFamily="18" charset="0"/>
              <a:cs typeface="Times New Roman" panose="02020603050405020304" pitchFamily="18" charset="0"/>
            </a:endParaRPr>
          </a:p>
        </p:txBody>
      </p:sp>
      <p:cxnSp>
        <p:nvCxnSpPr>
          <p:cNvPr id="4" name="Connecteur droit avec flèche 3">
            <a:extLst>
              <a:ext uri="{FF2B5EF4-FFF2-40B4-BE49-F238E27FC236}">
                <a16:creationId xmlns:a16="http://schemas.microsoft.com/office/drawing/2014/main" id="{1C5F2FA4-2009-43F0-967E-2988DB8A7E4F}"/>
              </a:ext>
            </a:extLst>
          </p:cNvPr>
          <p:cNvCxnSpPr>
            <a:stCxn id="3" idx="2"/>
            <a:endCxn id="5" idx="0"/>
          </p:cNvCxnSpPr>
          <p:nvPr/>
        </p:nvCxnSpPr>
        <p:spPr>
          <a:xfrm flipH="1">
            <a:off x="2707640" y="4176733"/>
            <a:ext cx="3388360" cy="118454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Connecteur droit avec flèche 8">
            <a:extLst>
              <a:ext uri="{FF2B5EF4-FFF2-40B4-BE49-F238E27FC236}">
                <a16:creationId xmlns:a16="http://schemas.microsoft.com/office/drawing/2014/main" id="{2F9AAE50-B370-4194-B4B4-B0678916A520}"/>
              </a:ext>
            </a:extLst>
          </p:cNvPr>
          <p:cNvCxnSpPr>
            <a:stCxn id="3" idx="2"/>
            <a:endCxn id="6" idx="0"/>
          </p:cNvCxnSpPr>
          <p:nvPr/>
        </p:nvCxnSpPr>
        <p:spPr>
          <a:xfrm>
            <a:off x="6096000" y="4176733"/>
            <a:ext cx="3276600" cy="113396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753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3F8BCDB-B10E-4D0F-8131-E927136DBEC5}"/>
              </a:ext>
            </a:extLst>
          </p:cNvPr>
          <p:cNvSpPr txBox="1"/>
          <p:nvPr/>
        </p:nvSpPr>
        <p:spPr>
          <a:xfrm>
            <a:off x="142240" y="101253"/>
            <a:ext cx="11897360" cy="1477328"/>
          </a:xfrm>
          <a:prstGeom prst="rect">
            <a:avLst/>
          </a:prstGeom>
          <a:noFill/>
          <a:ln>
            <a:solidFill>
              <a:schemeClr val="tx1"/>
            </a:solidFill>
          </a:ln>
        </p:spPr>
        <p:txBody>
          <a:bodyPr wrap="square" rtlCol="0">
            <a:spAutoFit/>
          </a:bodyPr>
          <a:lstStyle/>
          <a:p>
            <a:pPr lvl="0" algn="ctr"/>
            <a:r>
              <a:rPr lang="fr-FR" b="1" dirty="0">
                <a:solidFill>
                  <a:srgbClr val="C00000"/>
                </a:solidFill>
                <a:latin typeface="Times New Roman" panose="02020603050405020304" pitchFamily="18" charset="0"/>
                <a:cs typeface="Times New Roman" panose="02020603050405020304" pitchFamily="18" charset="0"/>
              </a:rPr>
              <a:t>A </a:t>
            </a:r>
            <a:r>
              <a:rPr lang="fr-FR" b="1">
                <a:solidFill>
                  <a:srgbClr val="C00000"/>
                </a:solidFill>
                <a:latin typeface="Times New Roman" panose="02020603050405020304" pitchFamily="18" charset="0"/>
                <a:cs typeface="Times New Roman" panose="02020603050405020304" pitchFamily="18" charset="0"/>
              </a:rPr>
              <a:t>) </a:t>
            </a:r>
            <a:r>
              <a:rPr lang="vi-VN" b="1">
                <a:solidFill>
                  <a:srgbClr val="C00000"/>
                </a:solidFill>
                <a:latin typeface="Times New Roman" panose="02020603050405020304" pitchFamily="18" charset="0"/>
                <a:cs typeface="Times New Roman" panose="02020603050405020304" pitchFamily="18" charset="0"/>
              </a:rPr>
              <a:t>Định hướng lại các quy </a:t>
            </a:r>
            <a:r>
              <a:rPr lang="en-US" b="1" smtClean="0">
                <a:solidFill>
                  <a:srgbClr val="C00000"/>
                </a:solidFill>
                <a:latin typeface="Times New Roman" panose="02020603050405020304" pitchFamily="18" charset="0"/>
                <a:cs typeface="Times New Roman" panose="02020603050405020304" pitchFamily="18" charset="0"/>
              </a:rPr>
              <a:t>định </a:t>
            </a:r>
            <a:r>
              <a:rPr lang="vi-VN" b="1" smtClean="0">
                <a:solidFill>
                  <a:srgbClr val="C00000"/>
                </a:solidFill>
                <a:latin typeface="Times New Roman" panose="02020603050405020304" pitchFamily="18" charset="0"/>
                <a:cs typeface="Times New Roman" panose="02020603050405020304" pitchFamily="18" charset="0"/>
              </a:rPr>
              <a:t>pháp </a:t>
            </a:r>
            <a:r>
              <a:rPr lang="vi-VN" b="1">
                <a:solidFill>
                  <a:srgbClr val="C00000"/>
                </a:solidFill>
                <a:latin typeface="Times New Roman" panose="02020603050405020304" pitchFamily="18" charset="0"/>
                <a:cs typeface="Times New Roman" panose="02020603050405020304" pitchFamily="18" charset="0"/>
              </a:rPr>
              <a:t>lý… một sự tiến hóa kép</a:t>
            </a:r>
            <a:endParaRPr lang="fr-FR" b="1" dirty="0">
              <a:solidFill>
                <a:srgbClr val="C00000"/>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vi-VN" b="1">
                <a:latin typeface="Times New Roman" panose="02020603050405020304" pitchFamily="18" charset="0"/>
                <a:cs typeface="Times New Roman" panose="02020603050405020304" pitchFamily="18" charset="0"/>
              </a:rPr>
              <a:t>Ở cấp độ tập thể: </a:t>
            </a:r>
            <a:r>
              <a:rPr lang="vi-VN">
                <a:latin typeface="Times New Roman" panose="02020603050405020304" pitchFamily="18" charset="0"/>
                <a:cs typeface="Times New Roman" panose="02020603050405020304" pitchFamily="18" charset="0"/>
              </a:rPr>
              <a:t>đóng góp của đối thoại xã hội vào chiến lược môi trường của công </a:t>
            </a:r>
            <a:r>
              <a:rPr lang="vi-VN" smtClean="0">
                <a:latin typeface="Times New Roman" panose="02020603050405020304" pitchFamily="18" charset="0"/>
                <a:cs typeface="Times New Roman" panose="02020603050405020304" pitchFamily="18" charset="0"/>
              </a:rPr>
              <a:t>ty</a:t>
            </a:r>
            <a:endParaRPr lang="en-US" smtClean="0">
              <a:latin typeface="Times New Roman" panose="02020603050405020304" pitchFamily="18" charset="0"/>
              <a:cs typeface="Times New Roman" panose="02020603050405020304" pitchFamily="18" charset="0"/>
            </a:endParaRPr>
          </a:p>
          <a:p>
            <a:r>
              <a:rPr lang="en-US" b="1">
                <a:latin typeface="Times New Roman" panose="02020603050405020304" pitchFamily="18" charset="0"/>
                <a:cs typeface="Times New Roman" panose="02020603050405020304" pitchFamily="18" charset="0"/>
              </a:rPr>
              <a:t>	</a:t>
            </a:r>
            <a:r>
              <a:rPr lang="en-US" b="1" smtClean="0">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=&gt; </a:t>
            </a:r>
            <a:r>
              <a:rPr lang="vi-VN" b="1" i="1">
                <a:latin typeface="Times New Roman" panose="02020603050405020304" pitchFamily="18" charset="0"/>
                <a:cs typeface="Times New Roman" panose="02020603050405020304" pitchFamily="18" charset="0"/>
              </a:rPr>
              <a:t>Luật Khí hậu &amp; Chống chịu</a:t>
            </a:r>
            <a:endParaRPr lang="fr-FR" b="1" i="1" dirty="0">
              <a:solidFill>
                <a:srgbClr val="C00000"/>
              </a:solidFill>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vi-VN" b="1">
                <a:latin typeface="Times New Roman" panose="02020603050405020304" pitchFamily="18" charset="0"/>
                <a:cs typeface="Times New Roman" panose="02020603050405020304" pitchFamily="18" charset="0"/>
              </a:rPr>
              <a:t>Ở cấp độ cá nhân: </a:t>
            </a:r>
            <a:r>
              <a:rPr lang="vi-VN" smtClean="0">
                <a:latin typeface="Times New Roman" panose="02020603050405020304" pitchFamily="18" charset="0"/>
                <a:cs typeface="Times New Roman" panose="02020603050405020304" pitchFamily="18" charset="0"/>
              </a:rPr>
              <a:t>khởi </a:t>
            </a:r>
            <a:r>
              <a:rPr lang="vi-VN">
                <a:latin typeface="Times New Roman" panose="02020603050405020304" pitchFamily="18" charset="0"/>
                <a:cs typeface="Times New Roman" panose="02020603050405020304" pitchFamily="18" charset="0"/>
              </a:rPr>
              <a:t>đầu của việc mở </a:t>
            </a:r>
            <a:r>
              <a:rPr lang="en-US" smtClean="0">
                <a:latin typeface="Times New Roman" panose="02020603050405020304" pitchFamily="18" charset="0"/>
                <a:cs typeface="Times New Roman" panose="02020603050405020304" pitchFamily="18" charset="0"/>
              </a:rPr>
              <a:t>ra </a:t>
            </a:r>
            <a:r>
              <a:rPr lang="vi-VN" smtClean="0">
                <a:latin typeface="Times New Roman" panose="02020603050405020304" pitchFamily="18" charset="0"/>
                <a:cs typeface="Times New Roman" panose="02020603050405020304" pitchFamily="18" charset="0"/>
              </a:rPr>
              <a:t>quyền </a:t>
            </a:r>
            <a:r>
              <a:rPr lang="en-US" smtClean="0">
                <a:latin typeface="Times New Roman" panose="02020603050405020304" pitchFamily="18" charset="0"/>
                <a:cs typeface="Times New Roman" panose="02020603050405020304" pitchFamily="18" charset="0"/>
              </a:rPr>
              <a:t>của người làm công ăn lương </a:t>
            </a:r>
            <a:r>
              <a:rPr lang="vi-VN" smtClean="0">
                <a:latin typeface="Times New Roman" panose="02020603050405020304" pitchFamily="18" charset="0"/>
                <a:cs typeface="Times New Roman" panose="02020603050405020304" pitchFamily="18" charset="0"/>
              </a:rPr>
              <a:t>cho </a:t>
            </a:r>
            <a:r>
              <a:rPr lang="vi-VN">
                <a:latin typeface="Times New Roman" panose="02020603050405020304" pitchFamily="18" charset="0"/>
                <a:cs typeface="Times New Roman" panose="02020603050405020304" pitchFamily="18" charset="0"/>
              </a:rPr>
              <a:t>các vấn đề sinh </a:t>
            </a:r>
            <a:r>
              <a:rPr lang="vi-VN" smtClean="0">
                <a:latin typeface="Times New Roman" panose="02020603050405020304" pitchFamily="18" charset="0"/>
                <a:cs typeface="Times New Roman" panose="02020603050405020304" pitchFamily="18" charset="0"/>
              </a:rPr>
              <a:t>thái</a:t>
            </a:r>
            <a:endParaRPr lang="en-US" smtClean="0">
              <a:latin typeface="Times New Roman" panose="02020603050405020304" pitchFamily="18" charset="0"/>
              <a:cs typeface="Times New Roman" panose="02020603050405020304" pitchFamily="18" charset="0"/>
            </a:endParaRPr>
          </a:p>
          <a:p>
            <a:r>
              <a:rPr lang="en-US" b="1">
                <a:latin typeface="Times New Roman" panose="02020603050405020304" pitchFamily="18" charset="0"/>
                <a:cs typeface="Times New Roman" panose="02020603050405020304" pitchFamily="18" charset="0"/>
              </a:rPr>
              <a:t>	</a:t>
            </a:r>
            <a:r>
              <a:rPr lang="en-US" b="1" smtClean="0">
                <a:latin typeface="Times New Roman" panose="02020603050405020304" pitchFamily="18" charset="0"/>
                <a:cs typeface="Times New Roman" panose="02020603050405020304" pitchFamily="18" charset="0"/>
              </a:rPr>
              <a:t>	</a:t>
            </a:r>
            <a:r>
              <a:rPr lang="vi-VN" b="1" smtClean="0">
                <a:latin typeface="Times New Roman" panose="02020603050405020304" pitchFamily="18" charset="0"/>
                <a:cs typeface="Times New Roman" panose="02020603050405020304" pitchFamily="18" charset="0"/>
              </a:rPr>
              <a:t>=&gt; </a:t>
            </a:r>
            <a:r>
              <a:rPr lang="vi-VN" b="1" i="1">
                <a:latin typeface="Times New Roman" panose="02020603050405020304" pitchFamily="18" charset="0"/>
                <a:cs typeface="Times New Roman" panose="02020603050405020304" pitchFamily="18" charset="0"/>
              </a:rPr>
              <a:t>Luật Waserman</a:t>
            </a:r>
            <a:endParaRPr lang="fr-FR" sz="1400" b="1" i="1" dirty="0">
              <a:solidFill>
                <a:srgbClr val="C00000"/>
              </a:solidFill>
              <a:latin typeface="Times New Roman" panose="02020603050405020304" pitchFamily="18" charset="0"/>
              <a:cs typeface="Times New Roman" panose="02020603050405020304" pitchFamily="18" charset="0"/>
            </a:endParaRPr>
          </a:p>
        </p:txBody>
      </p:sp>
      <p:sp>
        <p:nvSpPr>
          <p:cNvPr id="4" name="ZoneTexte 3">
            <a:extLst>
              <a:ext uri="{FF2B5EF4-FFF2-40B4-BE49-F238E27FC236}">
                <a16:creationId xmlns:a16="http://schemas.microsoft.com/office/drawing/2014/main" id="{ADC48BEC-F3A0-46C1-A52A-41E41830614E}"/>
              </a:ext>
            </a:extLst>
          </p:cNvPr>
          <p:cNvSpPr txBox="1"/>
          <p:nvPr/>
        </p:nvSpPr>
        <p:spPr>
          <a:xfrm>
            <a:off x="152400" y="2289373"/>
            <a:ext cx="11887200" cy="646331"/>
          </a:xfrm>
          <a:prstGeom prst="rect">
            <a:avLst/>
          </a:prstGeom>
          <a:solidFill>
            <a:srgbClr val="FFFFCC"/>
          </a:solidFill>
          <a:ln>
            <a:solidFill>
              <a:schemeClr val="tx1"/>
            </a:solidFill>
          </a:ln>
        </p:spPr>
        <p:txBody>
          <a:bodyPr wrap="square" rtlCol="0">
            <a:spAutoFit/>
          </a:bodyPr>
          <a:lstStyle/>
          <a:p>
            <a:r>
              <a:rPr lang="fr-FR" b="1" i="1" dirty="0">
                <a:latin typeface="Times New Roman" panose="02020603050405020304" pitchFamily="18" charset="0"/>
                <a:cs typeface="Times New Roman" panose="02020603050405020304" pitchFamily="18" charset="0"/>
              </a:rPr>
              <a:t>1</a:t>
            </a:r>
            <a:r>
              <a:rPr lang="fr-FR" b="1" i="1">
                <a:latin typeface="Times New Roman" panose="02020603050405020304" pitchFamily="18" charset="0"/>
                <a:cs typeface="Times New Roman" panose="02020603050405020304" pitchFamily="18" charset="0"/>
              </a:rPr>
              <a:t>) </a:t>
            </a:r>
            <a:r>
              <a:rPr lang="vi-VN" b="1" i="1">
                <a:latin typeface="Times New Roman" panose="02020603050405020304" pitchFamily="18" charset="0"/>
                <a:cs typeface="Times New Roman" panose="02020603050405020304" pitchFamily="18" charset="0"/>
              </a:rPr>
              <a:t>Ở cấp độ tập thể - Đóng góp của đối thoại xã hội vào chiến lược môi trường của công ty</a:t>
            </a:r>
            <a:endParaRPr lang="fr-FR" b="1" i="1" dirty="0">
              <a:latin typeface="Times New Roman" panose="02020603050405020304" pitchFamily="18" charset="0"/>
              <a:cs typeface="Times New Roman" panose="02020603050405020304" pitchFamily="18" charset="0"/>
            </a:endParaRPr>
          </a:p>
          <a:p>
            <a:r>
              <a:rPr lang="fr-FR" dirty="0"/>
              <a:t>		</a:t>
            </a:r>
          </a:p>
        </p:txBody>
      </p:sp>
      <p:sp>
        <p:nvSpPr>
          <p:cNvPr id="7" name="ZoneTexte 6">
            <a:extLst>
              <a:ext uri="{FF2B5EF4-FFF2-40B4-BE49-F238E27FC236}">
                <a16:creationId xmlns:a16="http://schemas.microsoft.com/office/drawing/2014/main" id="{FD912357-1F6C-4B2F-AD4E-381C5FCC373A}"/>
              </a:ext>
            </a:extLst>
          </p:cNvPr>
          <p:cNvSpPr txBox="1"/>
          <p:nvPr/>
        </p:nvSpPr>
        <p:spPr>
          <a:xfrm>
            <a:off x="2174239" y="3107143"/>
            <a:ext cx="9865360" cy="1384995"/>
          </a:xfrm>
          <a:prstGeom prst="rect">
            <a:avLst/>
          </a:prstGeom>
          <a:solidFill>
            <a:schemeClr val="bg1">
              <a:lumMod val="95000"/>
            </a:schemeClr>
          </a:solidFill>
          <a:ln>
            <a:solidFill>
              <a:schemeClr val="tx1"/>
            </a:solidFill>
          </a:ln>
        </p:spPr>
        <p:txBody>
          <a:bodyPr wrap="square" rtlCol="0">
            <a:spAutoFit/>
          </a:bodyPr>
          <a:lstStyle/>
          <a:p>
            <a:pPr algn="just"/>
            <a:r>
              <a:rPr lang="vi-VN" b="1" u="sng">
                <a:latin typeface="Times New Roman" panose="02020603050405020304" pitchFamily="18" charset="0"/>
                <a:cs typeface="Times New Roman" panose="02020603050405020304" pitchFamily="18" charset="0"/>
              </a:rPr>
              <a:t>Thứ nhất: làm phong phú thêm các đặc quyền về môi trường của </a:t>
            </a:r>
            <a:r>
              <a:rPr lang="fr-FR" b="1" u="sng" smtClean="0">
                <a:latin typeface="Times New Roman" panose="02020603050405020304" pitchFamily="18" charset="0"/>
                <a:cs typeface="Times New Roman" panose="02020603050405020304" pitchFamily="18" charset="0"/>
              </a:rPr>
              <a:t>BXK</a:t>
            </a:r>
            <a:r>
              <a:rPr lang="en-US" b="1" u="sng">
                <a:latin typeface="Times New Roman" panose="02020603050405020304" pitchFamily="18" charset="0"/>
                <a:cs typeface="Times New Roman" panose="02020603050405020304" pitchFamily="18" charset="0"/>
              </a:rPr>
              <a:t> </a:t>
            </a:r>
            <a:r>
              <a:rPr lang="fr-FR"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vi-VN" sz="1600">
                <a:latin typeface="Times New Roman" panose="02020603050405020304" pitchFamily="18" charset="0"/>
                <a:cs typeface="Times New Roman" panose="02020603050405020304" pitchFamily="18" charset="0"/>
              </a:rPr>
              <a:t>tư vấn </a:t>
            </a:r>
            <a:r>
              <a:rPr lang="vi-VN" sz="1600" b="1">
                <a:latin typeface="Times New Roman" panose="02020603050405020304" pitchFamily="18" charset="0"/>
                <a:cs typeface="Times New Roman" panose="02020603050405020304" pitchFamily="18" charset="0"/>
              </a:rPr>
              <a:t>một lần </a:t>
            </a:r>
            <a:r>
              <a:rPr lang="vi-VN" sz="1600">
                <a:latin typeface="Times New Roman" panose="02020603050405020304" pitchFamily="18" charset="0"/>
                <a:cs typeface="Times New Roman" panose="02020603050405020304" pitchFamily="18" charset="0"/>
              </a:rPr>
              <a:t>(ví dụ: tổ chức, quản lý và điều hành chung của công ty) (ví dụ: đối với dự án di chuyển: truyền tới </a:t>
            </a:r>
            <a:r>
              <a:rPr lang="fr-FR" sz="1600" smtClean="0">
                <a:latin typeface="Times New Roman" panose="02020603050405020304" pitchFamily="18" charset="0"/>
                <a:cs typeface="Times New Roman" panose="02020603050405020304" pitchFamily="18" charset="0"/>
              </a:rPr>
              <a:t>BXK d</a:t>
            </a:r>
            <a:r>
              <a:rPr lang="en-US" sz="1600" smtClean="0">
                <a:latin typeface="Times New Roman" panose="02020603050405020304" pitchFamily="18" charset="0"/>
                <a:cs typeface="Times New Roman" panose="02020603050405020304" pitchFamily="18" charset="0"/>
              </a:rPr>
              <a:t>ự </a:t>
            </a:r>
            <a:r>
              <a:rPr lang="vi-VN" sz="1600" smtClean="0">
                <a:latin typeface="Times New Roman" panose="02020603050405020304" pitchFamily="18" charset="0"/>
                <a:cs typeface="Times New Roman" panose="02020603050405020304" pitchFamily="18" charset="0"/>
              </a:rPr>
              <a:t>đoán </a:t>
            </a:r>
            <a:r>
              <a:rPr lang="vi-VN" sz="1600">
                <a:latin typeface="Times New Roman" panose="02020603050405020304" pitchFamily="18" charset="0"/>
                <a:cs typeface="Times New Roman" panose="02020603050405020304" pitchFamily="18" charset="0"/>
              </a:rPr>
              <a:t>năng lượng của cơ sở trong tương lai + đánh giá lượng khí thải carbon của việc di chuyển, v.v.)</a:t>
            </a:r>
            <a:endParaRPr lang="fr-FR" sz="1400" i="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vi-VN" sz="1600">
                <a:latin typeface="Times New Roman" panose="02020603050405020304" pitchFamily="18" charset="0"/>
                <a:cs typeface="Times New Roman" panose="02020603050405020304" pitchFamily="18" charset="0"/>
              </a:rPr>
              <a:t>tham vấn </a:t>
            </a:r>
            <a:r>
              <a:rPr lang="vi-VN" sz="1600" i="1">
                <a:latin typeface="Times New Roman" panose="02020603050405020304" pitchFamily="18" charset="0"/>
                <a:cs typeface="Times New Roman" panose="02020603050405020304" pitchFamily="18" charset="0"/>
              </a:rPr>
              <a:t>định kỳ </a:t>
            </a:r>
            <a:r>
              <a:rPr lang="vi-VN" sz="1600">
                <a:latin typeface="Times New Roman" panose="02020603050405020304" pitchFamily="18" charset="0"/>
                <a:cs typeface="Times New Roman" panose="02020603050405020304" pitchFamily="18" charset="0"/>
              </a:rPr>
              <a:t>(định hướng chiến lược/tình hình kinh tế tài chính/chính sách xã hội)</a:t>
            </a:r>
            <a:endParaRPr lang="fr-FR" sz="1400" dirty="0">
              <a:latin typeface="Times New Roman" panose="02020603050405020304" pitchFamily="18" charset="0"/>
              <a:cs typeface="Times New Roman" panose="02020603050405020304" pitchFamily="18" charset="0"/>
            </a:endParaRPr>
          </a:p>
        </p:txBody>
      </p:sp>
      <p:sp>
        <p:nvSpPr>
          <p:cNvPr id="8" name="ZoneTexte 7">
            <a:extLst>
              <a:ext uri="{FF2B5EF4-FFF2-40B4-BE49-F238E27FC236}">
                <a16:creationId xmlns:a16="http://schemas.microsoft.com/office/drawing/2014/main" id="{64051A00-E5B9-4D48-A14A-676670141B8A}"/>
              </a:ext>
            </a:extLst>
          </p:cNvPr>
          <p:cNvSpPr txBox="1"/>
          <p:nvPr/>
        </p:nvSpPr>
        <p:spPr>
          <a:xfrm>
            <a:off x="152400" y="3832592"/>
            <a:ext cx="1818640" cy="2862322"/>
          </a:xfrm>
          <a:prstGeom prst="rect">
            <a:avLst/>
          </a:prstGeom>
          <a:solidFill>
            <a:srgbClr val="000099"/>
          </a:solidFill>
          <a:ln>
            <a:solidFill>
              <a:schemeClr val="tx1"/>
            </a:solidFill>
          </a:ln>
        </p:spPr>
        <p:txBody>
          <a:bodyPr wrap="square" rtlCol="0">
            <a:spAutoFit/>
          </a:bodyPr>
          <a:lstStyle/>
          <a:p>
            <a:pPr algn="ctr"/>
            <a:endParaRPr lang="fr-FR" dirty="0">
              <a:solidFill>
                <a:schemeClr val="bg1"/>
              </a:solidFill>
              <a:latin typeface="Times New Roman" panose="02020603050405020304" pitchFamily="18" charset="0"/>
              <a:cs typeface="Times New Roman" panose="02020603050405020304" pitchFamily="18" charset="0"/>
            </a:endParaRPr>
          </a:p>
          <a:p>
            <a:pPr algn="ctr"/>
            <a:r>
              <a:rPr lang="vi-VN">
                <a:solidFill>
                  <a:schemeClr val="bg1"/>
                </a:solidFill>
                <a:latin typeface="Times New Roman" panose="02020603050405020304" pitchFamily="18" charset="0"/>
                <a:cs typeface="Times New Roman" panose="02020603050405020304" pitchFamily="18" charset="0"/>
              </a:rPr>
              <a:t>Làm thế nào để có sự tham gia tốt hơn của </a:t>
            </a:r>
            <a:r>
              <a:rPr lang="en-US" smtClean="0">
                <a:solidFill>
                  <a:schemeClr val="bg1"/>
                </a:solidFill>
                <a:latin typeface="Times New Roman" panose="02020603050405020304" pitchFamily="18" charset="0"/>
                <a:cs typeface="Times New Roman" panose="02020603050405020304" pitchFamily="18" charset="0"/>
              </a:rPr>
              <a:t>Ban Xã hội và Kinh tế(BXK) </a:t>
            </a:r>
            <a:r>
              <a:rPr lang="vi-VN" smtClean="0">
                <a:solidFill>
                  <a:schemeClr val="bg1"/>
                </a:solidFill>
                <a:latin typeface="Times New Roman" panose="02020603050405020304" pitchFamily="18" charset="0"/>
                <a:cs typeface="Times New Roman" panose="02020603050405020304" pitchFamily="18" charset="0"/>
              </a:rPr>
              <a:t> </a:t>
            </a:r>
            <a:r>
              <a:rPr lang="vi-VN">
                <a:solidFill>
                  <a:schemeClr val="bg1"/>
                </a:solidFill>
                <a:latin typeface="Times New Roman" panose="02020603050405020304" pitchFamily="18" charset="0"/>
                <a:cs typeface="Times New Roman" panose="02020603050405020304" pitchFamily="18" charset="0"/>
              </a:rPr>
              <a:t>trong quá trình chuyển đổi sinh thái?  (ở các công ty trên 50 </a:t>
            </a:r>
            <a:r>
              <a:rPr lang="en-US" smtClean="0">
                <a:solidFill>
                  <a:schemeClr val="bg1"/>
                </a:solidFill>
                <a:latin typeface="Times New Roman" panose="02020603050405020304" pitchFamily="18" charset="0"/>
                <a:cs typeface="Times New Roman" panose="02020603050405020304" pitchFamily="18" charset="0"/>
              </a:rPr>
              <a:t>nhân viên</a:t>
            </a:r>
            <a:r>
              <a:rPr lang="vi-VN" smtClean="0">
                <a:solidFill>
                  <a:schemeClr val="bg1"/>
                </a:solidFill>
                <a:latin typeface="Times New Roman" panose="02020603050405020304" pitchFamily="18" charset="0"/>
                <a:cs typeface="Times New Roman" panose="02020603050405020304" pitchFamily="18" charset="0"/>
              </a:rPr>
              <a:t>)</a:t>
            </a:r>
            <a:endParaRPr lang="fr-FR" dirty="0">
              <a:solidFill>
                <a:schemeClr val="bg1"/>
              </a:solidFill>
              <a:latin typeface="Times New Roman" panose="02020603050405020304" pitchFamily="18" charset="0"/>
              <a:cs typeface="Times New Roman" panose="02020603050405020304" pitchFamily="18" charset="0"/>
            </a:endParaRPr>
          </a:p>
        </p:txBody>
      </p:sp>
      <p:sp>
        <p:nvSpPr>
          <p:cNvPr id="9" name="ZoneTexte 8">
            <a:extLst>
              <a:ext uri="{FF2B5EF4-FFF2-40B4-BE49-F238E27FC236}">
                <a16:creationId xmlns:a16="http://schemas.microsoft.com/office/drawing/2014/main" id="{4A49AAC2-8D65-4F7A-BE3D-F3B543362C44}"/>
              </a:ext>
            </a:extLst>
          </p:cNvPr>
          <p:cNvSpPr txBox="1"/>
          <p:nvPr/>
        </p:nvSpPr>
        <p:spPr>
          <a:xfrm>
            <a:off x="2174239" y="4910088"/>
            <a:ext cx="9865360" cy="1631216"/>
          </a:xfrm>
          <a:prstGeom prst="rect">
            <a:avLst/>
          </a:prstGeom>
          <a:solidFill>
            <a:schemeClr val="bg1">
              <a:lumMod val="85000"/>
            </a:schemeClr>
          </a:solidFill>
          <a:ln>
            <a:solidFill>
              <a:schemeClr val="tx1"/>
            </a:solidFill>
          </a:ln>
        </p:spPr>
        <p:txBody>
          <a:bodyPr wrap="square" rtlCol="0">
            <a:spAutoFit/>
          </a:bodyPr>
          <a:lstStyle/>
          <a:p>
            <a:r>
              <a:rPr lang="fr-FR" b="1" u="sng" smtClean="0">
                <a:latin typeface="Times New Roman" panose="02020603050405020304" pitchFamily="18" charset="0"/>
                <a:cs typeface="Times New Roman" panose="02020603050405020304" pitchFamily="18" charset="0"/>
              </a:rPr>
              <a:t>S</a:t>
            </a:r>
            <a:r>
              <a:rPr lang="en-US" b="1" u="sng" smtClean="0">
                <a:latin typeface="Times New Roman" panose="02020603050405020304" pitchFamily="18" charset="0"/>
                <a:cs typeface="Times New Roman" panose="02020603050405020304" pitchFamily="18" charset="0"/>
              </a:rPr>
              <a:t>au đó</a:t>
            </a:r>
            <a:r>
              <a:rPr lang="fr-FR" b="1" u="sng" smtClean="0">
                <a:latin typeface="Times New Roman" panose="02020603050405020304" pitchFamily="18" charset="0"/>
                <a:cs typeface="Times New Roman" panose="02020603050405020304" pitchFamily="18" charset="0"/>
              </a:rPr>
              <a:t> </a:t>
            </a:r>
            <a:r>
              <a:rPr lang="fr-FR" b="1" u="sng">
                <a:latin typeface="Times New Roman" panose="02020603050405020304" pitchFamily="18" charset="0"/>
                <a:cs typeface="Times New Roman" panose="02020603050405020304" pitchFamily="18" charset="0"/>
              </a:rPr>
              <a:t>: </a:t>
            </a:r>
            <a:r>
              <a:rPr lang="fr-FR" smtClean="0">
                <a:latin typeface="Times New Roman" panose="02020603050405020304" pitchFamily="18" charset="0"/>
                <a:cs typeface="Times New Roman" panose="02020603050405020304" pitchFamily="18" charset="0"/>
              </a:rPr>
              <a:t>các phương tiện hành động mới</a:t>
            </a:r>
            <a:endParaRPr lang="fr-FR"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vi-VN" sz="1600">
                <a:latin typeface="Times New Roman" panose="02020603050405020304" pitchFamily="18" charset="0"/>
                <a:cs typeface="Times New Roman" panose="02020603050405020304" pitchFamily="18" charset="0"/>
              </a:rPr>
              <a:t>Làm giàu thông tin (xem: "</a:t>
            </a:r>
            <a:r>
              <a:rPr lang="vi-VN" sz="1600" i="1">
                <a:latin typeface="Times New Roman" panose="02020603050405020304" pitchFamily="18" charset="0"/>
                <a:cs typeface="Times New Roman" panose="02020603050405020304" pitchFamily="18" charset="0"/>
              </a:rPr>
              <a:t>hậu quả môi trường của hoạt động của công ty</a:t>
            </a:r>
            <a:r>
              <a:rPr lang="vi-VN" sz="1600">
                <a:latin typeface="Times New Roman" panose="02020603050405020304" pitchFamily="18" charset="0"/>
                <a:cs typeface="Times New Roman" panose="02020603050405020304" pitchFamily="18" charset="0"/>
              </a:rPr>
              <a:t>"</a:t>
            </a:r>
            <a:r>
              <a:rPr lang="fr-FR" sz="1400" smtClean="0">
                <a:latin typeface="Times New Roman" panose="02020603050405020304" pitchFamily="18" charset="0"/>
                <a:cs typeface="Times New Roman" panose="02020603050405020304" pitchFamily="18" charset="0"/>
              </a:rPr>
              <a:t>).</a:t>
            </a:r>
            <a:endParaRPr lang="fr-FR" sz="1400" dirty="0">
              <a:latin typeface="Times New Roman" panose="02020603050405020304" pitchFamily="18" charset="0"/>
              <a:cs typeface="Times New Roman" panose="02020603050405020304" pitchFamily="18" charset="0"/>
            </a:endParaRPr>
          </a:p>
          <a:p>
            <a:pPr marL="742950" lvl="1" indent="-285750">
              <a:buFont typeface="Wingdings" panose="05000000000000000000" pitchFamily="2" charset="2"/>
              <a:buChar char="Ø"/>
            </a:pPr>
            <a:r>
              <a:rPr lang="vi-VN" sz="1600">
                <a:latin typeface="Times New Roman" panose="02020603050405020304" pitchFamily="18" charset="0"/>
                <a:cs typeface="Times New Roman" panose="02020603050405020304" pitchFamily="18" charset="0"/>
              </a:rPr>
              <a:t>Trong tất cả các trường hợp cần đến chuyên môn =&gt; </a:t>
            </a:r>
            <a:r>
              <a:rPr lang="vi-VN" sz="1600" smtClean="0">
                <a:latin typeface="Times New Roman" panose="02020603050405020304" pitchFamily="18" charset="0"/>
                <a:cs typeface="Times New Roman" panose="02020603050405020304" pitchFamily="18" charset="0"/>
              </a:rPr>
              <a:t>một</a:t>
            </a:r>
            <a:r>
              <a:rPr lang="en-US" sz="1600">
                <a:latin typeface="Times New Roman" panose="02020603050405020304" pitchFamily="18" charset="0"/>
                <a:cs typeface="Times New Roman" panose="02020603050405020304" pitchFamily="18" charset="0"/>
              </a:rPr>
              <a:t> </a:t>
            </a:r>
            <a:r>
              <a:rPr lang="en-US" sz="1600" smtClean="0">
                <a:latin typeface="Times New Roman" panose="02020603050405020304" pitchFamily="18" charset="0"/>
                <a:cs typeface="Times New Roman" panose="02020603050405020304" pitchFamily="18" charset="0"/>
              </a:rPr>
              <a:t>chuyên viên</a:t>
            </a:r>
            <a:r>
              <a:rPr lang="vi-VN" sz="1600" smtClean="0">
                <a:latin typeface="Times New Roman" panose="02020603050405020304" pitchFamily="18" charset="0"/>
                <a:cs typeface="Times New Roman" panose="02020603050405020304" pitchFamily="18" charset="0"/>
              </a:rPr>
              <a:t> </a:t>
            </a:r>
            <a:r>
              <a:rPr lang="vi-VN" sz="1600">
                <a:latin typeface="Times New Roman" panose="02020603050405020304" pitchFamily="18" charset="0"/>
                <a:cs typeface="Times New Roman" panose="02020603050405020304" pitchFamily="18" charset="0"/>
              </a:rPr>
              <a:t>kế </a:t>
            </a:r>
            <a:r>
              <a:rPr lang="vi-VN" sz="1600" smtClean="0">
                <a:latin typeface="Times New Roman" panose="02020603050405020304" pitchFamily="18" charset="0"/>
                <a:cs typeface="Times New Roman" panose="02020603050405020304" pitchFamily="18" charset="0"/>
              </a:rPr>
              <a:t>toán </a:t>
            </a:r>
            <a:r>
              <a:rPr lang="vi-VN" sz="1600">
                <a:latin typeface="Times New Roman" panose="02020603050405020304" pitchFamily="18" charset="0"/>
                <a:cs typeface="Times New Roman" panose="02020603050405020304" pitchFamily="18" charset="0"/>
              </a:rPr>
              <a:t>có kỹ năng mở rộng đến dấu ấn sinh thái trong hoạt động của công </a:t>
            </a:r>
            <a:r>
              <a:rPr lang="vi-VN" sz="1600" smtClean="0">
                <a:latin typeface="Times New Roman" panose="02020603050405020304" pitchFamily="18" charset="0"/>
                <a:cs typeface="Times New Roman" panose="02020603050405020304" pitchFamily="18" charset="0"/>
              </a:rPr>
              <a:t>ty</a:t>
            </a:r>
            <a:endParaRPr lang="fr-FR" sz="1600" dirty="0">
              <a:latin typeface="Times New Roman" panose="02020603050405020304" pitchFamily="18" charset="0"/>
              <a:cs typeface="Times New Roman" panose="02020603050405020304" pitchFamily="18" charset="0"/>
            </a:endParaRPr>
          </a:p>
          <a:p>
            <a:pPr marL="1200150" lvl="2" indent="-285750">
              <a:buFont typeface="Wingdings" panose="05000000000000000000" pitchFamily="2" charset="2"/>
              <a:buChar char="Ø"/>
            </a:pPr>
            <a:r>
              <a:rPr lang="vi-VN" sz="1600">
                <a:latin typeface="Times New Roman" panose="02020603050405020304" pitchFamily="18" charset="0"/>
                <a:cs typeface="Times New Roman" panose="02020603050405020304" pitchFamily="18" charset="0"/>
              </a:rPr>
              <a:t>Các </a:t>
            </a:r>
            <a:r>
              <a:rPr lang="en-US" sz="1600" smtClean="0">
                <a:latin typeface="Times New Roman" panose="02020603050405020304" pitchFamily="18" charset="0"/>
                <a:cs typeface="Times New Roman" panose="02020603050405020304" pitchFamily="18" charset="0"/>
              </a:rPr>
              <a:t>thành viên </a:t>
            </a:r>
            <a:r>
              <a:rPr lang="vi-VN" sz="1600" smtClean="0">
                <a:latin typeface="Times New Roman" panose="02020603050405020304" pitchFamily="18" charset="0"/>
                <a:cs typeface="Times New Roman" panose="02020603050405020304" pitchFamily="18" charset="0"/>
              </a:rPr>
              <a:t>được </a:t>
            </a:r>
            <a:r>
              <a:rPr lang="vi-VN" sz="1600">
                <a:latin typeface="Times New Roman" panose="02020603050405020304" pitchFamily="18" charset="0"/>
                <a:cs typeface="Times New Roman" panose="02020603050405020304" pitchFamily="18" charset="0"/>
              </a:rPr>
              <a:t>bầu của </a:t>
            </a:r>
            <a:r>
              <a:rPr lang="en-US" sz="1600" smtClean="0">
                <a:latin typeface="Times New Roman" panose="02020603050405020304" pitchFamily="18" charset="0"/>
                <a:cs typeface="Times New Roman" panose="02020603050405020304" pitchFamily="18" charset="0"/>
              </a:rPr>
              <a:t>BXK</a:t>
            </a:r>
            <a:r>
              <a:rPr lang="vi-VN" sz="1600" smtClean="0">
                <a:latin typeface="Times New Roman" panose="02020603050405020304" pitchFamily="18" charset="0"/>
                <a:cs typeface="Times New Roman" panose="02020603050405020304" pitchFamily="18" charset="0"/>
              </a:rPr>
              <a:t> </a:t>
            </a:r>
            <a:r>
              <a:rPr lang="vi-VN" sz="1600">
                <a:latin typeface="Times New Roman" panose="02020603050405020304" pitchFamily="18" charset="0"/>
                <a:cs typeface="Times New Roman" panose="02020603050405020304" pitchFamily="18" charset="0"/>
              </a:rPr>
              <a:t>được đào tạo về các vấn đề môi trường</a:t>
            </a:r>
            <a:r>
              <a:rPr lang="fr-FR" sz="1600" smtClean="0">
                <a:latin typeface="Times New Roman" panose="02020603050405020304" pitchFamily="18" charset="0"/>
                <a:cs typeface="Times New Roman" panose="02020603050405020304" pitchFamily="18" charset="0"/>
              </a:rPr>
              <a:t>. </a:t>
            </a:r>
            <a:endParaRPr lang="fr-F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03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4A306F-EC0F-4F48-BA8B-BC43D6911338}"/>
              </a:ext>
            </a:extLst>
          </p:cNvPr>
          <p:cNvSpPr/>
          <p:nvPr/>
        </p:nvSpPr>
        <p:spPr>
          <a:xfrm>
            <a:off x="132080" y="126970"/>
            <a:ext cx="11938000" cy="2767424"/>
          </a:xfrm>
          <a:prstGeom prst="rect">
            <a:avLst/>
          </a:prstGeom>
          <a:ln>
            <a:solidFill>
              <a:schemeClr val="tx1"/>
            </a:solidFill>
          </a:ln>
        </p:spPr>
        <p:txBody>
          <a:bodyPr wrap="square">
            <a:spAutoFit/>
          </a:bodyPr>
          <a:lstStyle/>
          <a:p>
            <a:pPr algn="ctr">
              <a:lnSpc>
                <a:spcPct val="106000"/>
              </a:lnSpc>
            </a:pPr>
            <a:r>
              <a:rPr lang="fr-FR" b="1" smtClean="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Những tác động nào? </a:t>
            </a:r>
            <a:endParaRPr lang="fr-FR"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6000"/>
              </a:lnSpc>
            </a:pPr>
            <a:r>
              <a:rPr lang="fr-FR" b="1" u="sng" smtClean="0">
                <a:latin typeface="Times New Roman" panose="02020603050405020304" pitchFamily="18" charset="0"/>
                <a:cs typeface="Times New Roman" panose="02020603050405020304" pitchFamily="18" charset="0"/>
              </a:rPr>
              <a:t>Chắc chắn: </a:t>
            </a:r>
            <a:endParaRPr lang="fr-FR" b="1" u="sng" dirty="0">
              <a:latin typeface="Times New Roman" panose="02020603050405020304" pitchFamily="18" charset="0"/>
              <a:cs typeface="Times New Roman" panose="02020603050405020304" pitchFamily="18" charset="0"/>
            </a:endParaRPr>
          </a:p>
          <a:p>
            <a:pPr algn="just">
              <a:lnSpc>
                <a:spcPct val="106000"/>
              </a:lnSpc>
            </a:pPr>
            <a:endParaRPr lang="fr-FR" b="1" u="sng" dirty="0">
              <a:latin typeface="Times New Roman" panose="02020603050405020304" pitchFamily="18" charset="0"/>
              <a:cs typeface="Times New Roman" panose="02020603050405020304" pitchFamily="18" charset="0"/>
            </a:endParaRPr>
          </a:p>
          <a:p>
            <a:pPr algn="just">
              <a:lnSpc>
                <a:spcPct val="106000"/>
              </a:lnSpc>
            </a:pPr>
            <a:r>
              <a:rPr lang="fr-FR" sz="1400" smtClean="0">
                <a:latin typeface="Times New Roman" panose="02020603050405020304" pitchFamily="18" charset="0"/>
                <a:cs typeface="Times New Roman" panose="02020603050405020304" pitchFamily="18" charset="0"/>
              </a:rPr>
              <a:t> </a:t>
            </a:r>
          </a:p>
          <a:p>
            <a:pPr marL="285750" indent="-285750" algn="just">
              <a:lnSpc>
                <a:spcPct val="106000"/>
              </a:lnSpc>
              <a:buFont typeface="Wingdings" panose="05000000000000000000" pitchFamily="2" charset="2"/>
              <a:buChar char="Ø"/>
            </a:pPr>
            <a:r>
              <a:rPr lang="vi-VN" sz="1600" b="1" i="1">
                <a:latin typeface="Times New Roman" panose="02020603050405020304" pitchFamily="18" charset="0"/>
                <a:cs typeface="Times New Roman" panose="02020603050405020304" pitchFamily="18" charset="0"/>
              </a:rPr>
              <a:t>một khía cạnh môi trường mới trong quan hệ lao động tập thể</a:t>
            </a:r>
            <a:r>
              <a:rPr lang="vi-VN" sz="1600">
                <a:latin typeface="Times New Roman" panose="02020603050405020304" pitchFamily="18" charset="0"/>
                <a:cs typeface="Times New Roman" panose="02020603050405020304" pitchFamily="18" charset="0"/>
              </a:rPr>
              <a:t> </a:t>
            </a:r>
            <a:r>
              <a:rPr lang="vi-VN" sz="1400">
                <a:latin typeface="Times New Roman" panose="02020603050405020304" pitchFamily="18" charset="0"/>
                <a:cs typeface="Times New Roman" panose="02020603050405020304" pitchFamily="18" charset="0"/>
              </a:rPr>
              <a:t>(phân tích, bởi </a:t>
            </a:r>
            <a:r>
              <a:rPr lang="en-US" sz="1400" smtClean="0">
                <a:latin typeface="Times New Roman" panose="02020603050405020304" pitchFamily="18" charset="0"/>
                <a:cs typeface="Times New Roman" panose="02020603050405020304" pitchFamily="18" charset="0"/>
              </a:rPr>
              <a:t>BXK</a:t>
            </a:r>
            <a:r>
              <a:rPr lang="vi-VN" sz="1400" smtClean="0">
                <a:latin typeface="Times New Roman" panose="02020603050405020304" pitchFamily="18" charset="0"/>
                <a:cs typeface="Times New Roman" panose="02020603050405020304" pitchFamily="18" charset="0"/>
              </a:rPr>
              <a:t>, </a:t>
            </a:r>
            <a:r>
              <a:rPr lang="vi-VN" sz="1400">
                <a:latin typeface="Times New Roman" panose="02020603050405020304" pitchFamily="18" charset="0"/>
                <a:cs typeface="Times New Roman" panose="02020603050405020304" pitchFamily="18" charset="0"/>
              </a:rPr>
              <a:t>các quyết định quản lý liên quan đến tác động của chúng đối với tình hình xã hội cũng như </a:t>
            </a:r>
            <a:r>
              <a:rPr lang="vi-VN" sz="1400" b="1" i="1">
                <a:latin typeface="Times New Roman" panose="02020603050405020304" pitchFamily="18" charset="0"/>
                <a:cs typeface="Times New Roman" panose="02020603050405020304" pitchFamily="18" charset="0"/>
              </a:rPr>
              <a:t>tác động môi trường</a:t>
            </a:r>
            <a:r>
              <a:rPr lang="vi-VN" sz="1400">
                <a:latin typeface="Times New Roman" panose="02020603050405020304" pitchFamily="18" charset="0"/>
                <a:cs typeface="Times New Roman" panose="02020603050405020304" pitchFamily="18" charset="0"/>
              </a:rPr>
              <a:t> của </a:t>
            </a:r>
            <a:r>
              <a:rPr lang="vi-VN" sz="1400" smtClean="0">
                <a:latin typeface="Times New Roman" panose="02020603050405020304" pitchFamily="18" charset="0"/>
                <a:cs typeface="Times New Roman" panose="02020603050405020304" pitchFamily="18" charset="0"/>
              </a:rPr>
              <a:t>chúng</a:t>
            </a:r>
            <a:r>
              <a:rPr lang="en-US" sz="1400" smtClean="0">
                <a:latin typeface="Times New Roman" panose="02020603050405020304" pitchFamily="18" charset="0"/>
                <a:cs typeface="Times New Roman" panose="02020603050405020304" pitchFamily="18" charset="0"/>
              </a:rPr>
              <a:t>)</a:t>
            </a:r>
            <a:endParaRPr lang="fr-FR" sz="1400" dirty="0">
              <a:latin typeface="Times New Roman" panose="02020603050405020304" pitchFamily="18" charset="0"/>
              <a:cs typeface="Times New Roman" panose="02020603050405020304" pitchFamily="18" charset="0"/>
            </a:endParaRPr>
          </a:p>
          <a:p>
            <a:pPr marL="285750" indent="-285750" algn="just">
              <a:lnSpc>
                <a:spcPct val="106000"/>
              </a:lnSpc>
              <a:buFont typeface="Wingdings" panose="05000000000000000000" pitchFamily="2" charset="2"/>
              <a:buChar char="Ø"/>
            </a:pPr>
            <a:r>
              <a:rPr lang="fr-FR" sz="1600">
                <a:latin typeface="Times New Roman" panose="02020603050405020304" pitchFamily="18" charset="0"/>
                <a:cs typeface="Times New Roman" panose="02020603050405020304" pitchFamily="18" charset="0"/>
              </a:rPr>
              <a:t>&amp; </a:t>
            </a:r>
            <a:r>
              <a:rPr lang="fr-FR" sz="1600" b="1" i="1">
                <a:latin typeface="Times New Roman" panose="02020603050405020304" pitchFamily="18" charset="0"/>
                <a:cs typeface="Times New Roman" panose="02020603050405020304" pitchFamily="18" charset="0"/>
              </a:rPr>
              <a:t>lựa chọn cách tiếp cận xuyên suốt </a:t>
            </a:r>
            <a:r>
              <a:rPr lang="fr-FR" sz="1600">
                <a:latin typeface="Times New Roman" panose="02020603050405020304" pitchFamily="18" charset="0"/>
                <a:cs typeface="Times New Roman" panose="02020603050405020304" pitchFamily="18" charset="0"/>
              </a:rPr>
              <a:t>(=&gt; Điều khoản PO: không thể xóa bỏ </a:t>
            </a:r>
            <a:r>
              <a:rPr lang="fr-FR" sz="1600" smtClean="0">
                <a:latin typeface="Times New Roman" panose="02020603050405020304" pitchFamily="18" charset="0"/>
                <a:cs typeface="Times New Roman" panose="02020603050405020304" pitchFamily="18" charset="0"/>
              </a:rPr>
              <a:t>bởi một thỏa </a:t>
            </a:r>
            <a:r>
              <a:rPr lang="fr-FR" sz="1600">
                <a:latin typeface="Times New Roman" panose="02020603050405020304" pitchFamily="18" charset="0"/>
                <a:cs typeface="Times New Roman" panose="02020603050405020304" pitchFamily="18" charset="0"/>
              </a:rPr>
              <a:t>thuận có thể xác định nội dung, tần suất và </a:t>
            </a:r>
            <a:r>
              <a:rPr lang="fr-FR" sz="1600" smtClean="0">
                <a:latin typeface="Times New Roman" panose="02020603050405020304" pitchFamily="18" charset="0"/>
                <a:cs typeface="Times New Roman" panose="02020603050405020304" pitchFamily="18" charset="0"/>
              </a:rPr>
              <a:t>phương thức tham </a:t>
            </a:r>
            <a:r>
              <a:rPr lang="fr-FR" sz="1600">
                <a:latin typeface="Times New Roman" panose="02020603050405020304" pitchFamily="18" charset="0"/>
                <a:cs typeface="Times New Roman" panose="02020603050405020304" pitchFamily="18" charset="0"/>
              </a:rPr>
              <a:t>vấn)</a:t>
            </a:r>
            <a:endParaRPr lang="fr-FR" sz="1600" dirty="0">
              <a:latin typeface="Times New Roman" panose="02020603050405020304" pitchFamily="18" charset="0"/>
              <a:cs typeface="Times New Roman" panose="02020603050405020304" pitchFamily="18" charset="0"/>
            </a:endParaRPr>
          </a:p>
          <a:p>
            <a:pPr algn="just">
              <a:lnSpc>
                <a:spcPct val="106000"/>
              </a:lnSpc>
            </a:pPr>
            <a:endParaRPr lang="fr-FR" sz="1600" dirty="0">
              <a:latin typeface="Times New Roman" panose="02020603050405020304" pitchFamily="18" charset="0"/>
              <a:cs typeface="Times New Roman" panose="02020603050405020304" pitchFamily="18" charset="0"/>
            </a:endParaRPr>
          </a:p>
          <a:p>
            <a:pPr marL="285750" indent="-285750" algn="ctr">
              <a:lnSpc>
                <a:spcPct val="106000"/>
              </a:lnSpc>
              <a:buFont typeface="Symbol" panose="05050102010706020507" pitchFamily="18" charset="2"/>
              <a:buChar char="Þ"/>
            </a:pPr>
            <a:r>
              <a:rPr lang="en-US" b="1" smtClean="0">
                <a:solidFill>
                  <a:srgbClr val="C00000"/>
                </a:solidFill>
                <a:latin typeface="Times New Roman" panose="02020603050405020304" pitchFamily="18" charset="0"/>
                <a:cs typeface="Times New Roman" panose="02020603050405020304" pitchFamily="18" charset="0"/>
              </a:rPr>
              <a:t>BXK, </a:t>
            </a:r>
            <a:r>
              <a:rPr lang="vi-VN" b="1" smtClean="0">
                <a:solidFill>
                  <a:srgbClr val="C00000"/>
                </a:solidFill>
                <a:latin typeface="Times New Roman" panose="02020603050405020304" pitchFamily="18" charset="0"/>
                <a:cs typeface="Times New Roman" panose="02020603050405020304" pitchFamily="18" charset="0"/>
              </a:rPr>
              <a:t>người </a:t>
            </a:r>
            <a:r>
              <a:rPr lang="vi-VN" b="1">
                <a:solidFill>
                  <a:srgbClr val="C00000"/>
                </a:solidFill>
                <a:latin typeface="Times New Roman" panose="02020603050405020304" pitchFamily="18" charset="0"/>
                <a:cs typeface="Times New Roman" panose="02020603050405020304" pitchFamily="18" charset="0"/>
              </a:rPr>
              <a:t>đối thoại không thể tránh khỏi và </a:t>
            </a:r>
            <a:r>
              <a:rPr lang="vi-VN" b="1" smtClean="0">
                <a:solidFill>
                  <a:srgbClr val="C00000"/>
                </a:solidFill>
                <a:latin typeface="Times New Roman" panose="02020603050405020304" pitchFamily="18" charset="0"/>
                <a:cs typeface="Times New Roman" panose="02020603050405020304" pitchFamily="18" charset="0"/>
              </a:rPr>
              <a:t>không thể </a:t>
            </a:r>
            <a:r>
              <a:rPr lang="en-US" b="1" smtClean="0">
                <a:solidFill>
                  <a:srgbClr val="C00000"/>
                </a:solidFill>
                <a:latin typeface="Times New Roman" panose="02020603050405020304" pitchFamily="18" charset="0"/>
                <a:cs typeface="Times New Roman" panose="02020603050405020304" pitchFamily="18" charset="0"/>
              </a:rPr>
              <a:t>bỏ qua </a:t>
            </a:r>
            <a:r>
              <a:rPr lang="vi-VN" b="1" smtClean="0">
                <a:solidFill>
                  <a:srgbClr val="C00000"/>
                </a:solidFill>
                <a:latin typeface="Times New Roman" panose="02020603050405020304" pitchFamily="18" charset="0"/>
                <a:cs typeface="Times New Roman" panose="02020603050405020304" pitchFamily="18" charset="0"/>
              </a:rPr>
              <a:t>về </a:t>
            </a:r>
            <a:r>
              <a:rPr lang="vi-VN" b="1">
                <a:solidFill>
                  <a:srgbClr val="C00000"/>
                </a:solidFill>
                <a:latin typeface="Times New Roman" panose="02020603050405020304" pitchFamily="18" charset="0"/>
                <a:cs typeface="Times New Roman" panose="02020603050405020304" pitchFamily="18" charset="0"/>
              </a:rPr>
              <a:t>mặt môi trường</a:t>
            </a:r>
            <a:r>
              <a:rPr lang="fr-FR" b="1" smtClean="0">
                <a:solidFill>
                  <a:srgbClr val="C00000"/>
                </a:solidFill>
                <a:latin typeface="Times New Roman" panose="02020603050405020304" pitchFamily="18" charset="0"/>
                <a:cs typeface="Times New Roman" panose="02020603050405020304" pitchFamily="18" charset="0"/>
              </a:rPr>
              <a:t>.</a:t>
            </a:r>
            <a:endParaRPr lang="fr-FR" b="1" dirty="0">
              <a:solidFill>
                <a:srgbClr val="C00000"/>
              </a:solidFill>
              <a:latin typeface="Times New Roman" panose="02020603050405020304" pitchFamily="18" charset="0"/>
              <a:cs typeface="Times New Roman" panose="02020603050405020304" pitchFamily="18" charset="0"/>
            </a:endParaRPr>
          </a:p>
        </p:txBody>
      </p:sp>
      <p:sp>
        <p:nvSpPr>
          <p:cNvPr id="5" name="ZoneTexte 4">
            <a:extLst>
              <a:ext uri="{FF2B5EF4-FFF2-40B4-BE49-F238E27FC236}">
                <a16:creationId xmlns:a16="http://schemas.microsoft.com/office/drawing/2014/main" id="{AEB1C728-4C1F-4F2E-83C0-47E3C0AEC6B7}"/>
              </a:ext>
            </a:extLst>
          </p:cNvPr>
          <p:cNvSpPr txBox="1"/>
          <p:nvPr/>
        </p:nvSpPr>
        <p:spPr>
          <a:xfrm>
            <a:off x="132080" y="3250718"/>
            <a:ext cx="11938000" cy="3018647"/>
          </a:xfrm>
          <a:prstGeom prst="rect">
            <a:avLst/>
          </a:prstGeom>
          <a:noFill/>
          <a:ln>
            <a:solidFill>
              <a:schemeClr val="tx1"/>
            </a:solidFill>
          </a:ln>
        </p:spPr>
        <p:txBody>
          <a:bodyPr wrap="square" rtlCol="0">
            <a:spAutoFit/>
          </a:bodyPr>
          <a:lstStyle/>
          <a:p>
            <a:pPr algn="just">
              <a:lnSpc>
                <a:spcPct val="106000"/>
              </a:lnSpc>
            </a:pPr>
            <a:r>
              <a:rPr lang="fr-FR" b="1" u="sng" smtClean="0">
                <a:latin typeface="Times New Roman" panose="02020603050405020304" pitchFamily="18" charset="0"/>
                <a:ea typeface="Times New Roman" panose="02020603050405020304" pitchFamily="18" charset="0"/>
                <a:cs typeface="Times New Roman" panose="02020603050405020304" pitchFamily="18" charset="0"/>
              </a:rPr>
              <a:t>Tuy nhiên:</a:t>
            </a:r>
            <a:endParaRPr lang="fr-FR" b="1" u="sng"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6000"/>
              </a:lnSpc>
            </a:pPr>
            <a:endParaRPr lang="fr-FR"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b="1">
                <a:solidFill>
                  <a:schemeClr val="accent2"/>
                </a:solidFill>
                <a:latin typeface="Times New Roman" panose="02020603050405020304" pitchFamily="18" charset="0"/>
                <a:cs typeface="Times New Roman" panose="02020603050405020304" pitchFamily="18" charset="0"/>
              </a:rPr>
              <a:t>Nguy cơ làm loãng </a:t>
            </a:r>
            <a:r>
              <a:rPr lang="en-US" b="1" smtClean="0">
                <a:solidFill>
                  <a:schemeClr val="accent2"/>
                </a:solidFill>
                <a:latin typeface="Times New Roman" panose="02020603050405020304" pitchFamily="18" charset="0"/>
                <a:cs typeface="Times New Roman" panose="02020603050405020304" pitchFamily="18" charset="0"/>
              </a:rPr>
              <a:t>vấn đề </a:t>
            </a:r>
            <a:r>
              <a:rPr lang="vi-VN" b="1" smtClean="0">
                <a:solidFill>
                  <a:schemeClr val="accent2"/>
                </a:solidFill>
                <a:latin typeface="Times New Roman" panose="02020603050405020304" pitchFamily="18" charset="0"/>
                <a:cs typeface="Times New Roman" panose="02020603050405020304" pitchFamily="18" charset="0"/>
              </a:rPr>
              <a:t>về </a:t>
            </a:r>
            <a:r>
              <a:rPr lang="vi-VN" b="1">
                <a:solidFill>
                  <a:schemeClr val="accent2"/>
                </a:solidFill>
                <a:latin typeface="Times New Roman" panose="02020603050405020304" pitchFamily="18" charset="0"/>
                <a:cs typeface="Times New Roman" panose="02020603050405020304" pitchFamily="18" charset="0"/>
              </a:rPr>
              <a:t>môi trường </a:t>
            </a:r>
            <a:r>
              <a:rPr lang="vi-VN" sz="1600">
                <a:latin typeface="Times New Roman" panose="02020603050405020304" pitchFamily="18" charset="0"/>
                <a:cs typeface="Times New Roman" panose="02020603050405020304" pitchFamily="18" charset="0"/>
              </a:rPr>
              <a:t>trong các chủ đề tư vấn vốn đã phức tạp của</a:t>
            </a:r>
            <a:r>
              <a:rPr lang="en-US" sz="1600">
                <a:latin typeface="Times New Roman" panose="02020603050405020304" pitchFamily="18" charset="0"/>
                <a:cs typeface="Times New Roman" panose="02020603050405020304" pitchFamily="18" charset="0"/>
              </a:rPr>
              <a:t> BXK</a:t>
            </a:r>
          </a:p>
          <a:p>
            <a:pPr algn="just"/>
            <a:endParaRPr lang="fr-FR" smtClean="0">
              <a:latin typeface="Times New Roman" panose="02020603050405020304" pitchFamily="18" charset="0"/>
              <a:cs typeface="Times New Roman" panose="02020603050405020304" pitchFamily="18" charset="0"/>
            </a:endParaRPr>
          </a:p>
          <a:p>
            <a:pPr marL="742950" lvl="1" indent="-285750" algn="just">
              <a:buFont typeface="Wingdings" panose="05000000000000000000" pitchFamily="2" charset="2"/>
              <a:buChar char="Ø"/>
            </a:pPr>
            <a:r>
              <a:rPr lang="vi-VN" b="1" smtClean="0">
                <a:solidFill>
                  <a:srgbClr val="FFC000"/>
                </a:solidFill>
                <a:latin typeface="Times New Roman" panose="02020603050405020304" pitchFamily="18" charset="0"/>
                <a:cs typeface="Times New Roman" panose="02020603050405020304" pitchFamily="18" charset="0"/>
              </a:rPr>
              <a:t>khó </a:t>
            </a:r>
            <a:r>
              <a:rPr lang="vi-VN" b="1">
                <a:solidFill>
                  <a:srgbClr val="FFC000"/>
                </a:solidFill>
                <a:latin typeface="Times New Roman" panose="02020603050405020304" pitchFamily="18" charset="0"/>
                <a:cs typeface="Times New Roman" panose="02020603050405020304" pitchFamily="18" charset="0"/>
              </a:rPr>
              <a:t>khăn khi xử lý các chủ đề sinh thái, </a:t>
            </a:r>
            <a:r>
              <a:rPr lang="en-US" b="1" smtClean="0">
                <a:solidFill>
                  <a:srgbClr val="FFC000"/>
                </a:solidFill>
                <a:latin typeface="Times New Roman" panose="02020603050405020304" pitchFamily="18" charset="0"/>
                <a:cs typeface="Times New Roman" panose="02020603050405020304" pitchFamily="18" charset="0"/>
              </a:rPr>
              <a:t>xem “</a:t>
            </a:r>
            <a:r>
              <a:rPr lang="vi-VN" b="1" smtClean="0">
                <a:solidFill>
                  <a:srgbClr val="FFC000"/>
                </a:solidFill>
                <a:latin typeface="Times New Roman" panose="02020603050405020304" pitchFamily="18" charset="0"/>
                <a:cs typeface="Times New Roman" panose="02020603050405020304" pitchFamily="18" charset="0"/>
              </a:rPr>
              <a:t> </a:t>
            </a:r>
            <a:r>
              <a:rPr lang="vi-VN" sz="1600" i="1">
                <a:latin typeface="Times New Roman" panose="02020603050405020304" pitchFamily="18" charset="0"/>
                <a:cs typeface="Times New Roman" panose="02020603050405020304" pitchFamily="18" charset="0"/>
              </a:rPr>
              <a:t>sự không hoàn hảo của </a:t>
            </a:r>
            <a:r>
              <a:rPr lang="en-US" sz="1600" i="1" smtClean="0">
                <a:latin typeface="Times New Roman" panose="02020603050405020304" pitchFamily="18" charset="0"/>
                <a:cs typeface="Times New Roman" panose="02020603050405020304" pitchFamily="18" charset="0"/>
              </a:rPr>
              <a:t>đào tạo cho</a:t>
            </a:r>
            <a:r>
              <a:rPr lang="vi-VN" sz="1600" i="1" smtClean="0">
                <a:latin typeface="Times New Roman" panose="02020603050405020304" pitchFamily="18" charset="0"/>
                <a:cs typeface="Times New Roman" panose="02020603050405020304" pitchFamily="18" charset="0"/>
              </a:rPr>
              <a:t> </a:t>
            </a:r>
            <a:r>
              <a:rPr lang="en-US" sz="1600" i="1" smtClean="0">
                <a:latin typeface="Times New Roman" panose="02020603050405020304" pitchFamily="18" charset="0"/>
                <a:cs typeface="Times New Roman" panose="02020603050405020304" pitchFamily="18" charset="0"/>
              </a:rPr>
              <a:t>những người được bầu </a:t>
            </a:r>
            <a:r>
              <a:rPr lang="vi-VN" sz="1600" i="1" smtClean="0">
                <a:latin typeface="Times New Roman" panose="02020603050405020304" pitchFamily="18" charset="0"/>
                <a:cs typeface="Times New Roman" panose="02020603050405020304" pitchFamily="18" charset="0"/>
              </a:rPr>
              <a:t>được </a:t>
            </a:r>
            <a:r>
              <a:rPr lang="vi-VN" sz="1600" i="1">
                <a:latin typeface="Times New Roman" panose="02020603050405020304" pitchFamily="18" charset="0"/>
                <a:cs typeface="Times New Roman" panose="02020603050405020304" pitchFamily="18" charset="0"/>
              </a:rPr>
              <a:t>bầu đối với </a:t>
            </a:r>
            <a:r>
              <a:rPr lang="vi-VN" sz="1600" i="1" smtClean="0">
                <a:latin typeface="Times New Roman" panose="02020603050405020304" pitchFamily="18" charset="0"/>
                <a:cs typeface="Times New Roman" panose="02020603050405020304" pitchFamily="18" charset="0"/>
              </a:rPr>
              <a:t>hậu </a:t>
            </a:r>
            <a:r>
              <a:rPr lang="vi-VN" sz="1600" i="1">
                <a:latin typeface="Times New Roman" panose="02020603050405020304" pitchFamily="18" charset="0"/>
                <a:cs typeface="Times New Roman" panose="02020603050405020304" pitchFamily="18" charset="0"/>
              </a:rPr>
              <a:t>quả môi trường của hoạt động kinh doanh</a:t>
            </a:r>
            <a:r>
              <a:rPr lang="vi-VN" sz="1600">
                <a:latin typeface="Times New Roman" panose="02020603050405020304" pitchFamily="18" charset="0"/>
                <a:cs typeface="Times New Roman" panose="02020603050405020304" pitchFamily="18" charset="0"/>
              </a:rPr>
              <a:t> </a:t>
            </a:r>
            <a:r>
              <a:rPr lang="fr-FR" sz="1600" smtClean="0">
                <a:latin typeface="Times New Roman" panose="02020603050405020304" pitchFamily="18" charset="0"/>
                <a:cs typeface="Times New Roman" panose="02020603050405020304" pitchFamily="18" charset="0"/>
              </a:rPr>
              <a:t> »</a:t>
            </a:r>
          </a:p>
          <a:p>
            <a:pPr marL="742950" lvl="1" indent="-285750" algn="just">
              <a:buFont typeface="Wingdings" panose="05000000000000000000" pitchFamily="2" charset="2"/>
              <a:buChar char="Ø"/>
            </a:pPr>
            <a:endParaRPr lang="fr-FR" sz="1600" smtClean="0">
              <a:latin typeface="Times New Roman" panose="02020603050405020304" pitchFamily="18" charset="0"/>
              <a:cs typeface="Times New Roman" panose="02020603050405020304" pitchFamily="18" charset="0"/>
            </a:endParaRPr>
          </a:p>
          <a:p>
            <a:pPr marL="1200150" lvl="2" indent="-285750" algn="just">
              <a:buFont typeface="Arial" panose="020B0604020202020204" pitchFamily="34" charset="0"/>
              <a:buChar char="•"/>
            </a:pPr>
            <a:r>
              <a:rPr lang="fr-FR" sz="1600" b="1" smtClean="0">
                <a:latin typeface="Times New Roman" panose="02020603050405020304" pitchFamily="18" charset="0"/>
                <a:cs typeface="Times New Roman" panose="02020603050405020304" pitchFamily="18" charset="0"/>
              </a:rPr>
              <a:t>Tiếp cận hạn chế </a:t>
            </a:r>
            <a:r>
              <a:rPr lang="vi-VN" sz="1600" b="1">
                <a:latin typeface="Times New Roman" panose="02020603050405020304" pitchFamily="18" charset="0"/>
                <a:cs typeface="Times New Roman" panose="02020603050405020304" pitchFamily="18" charset="0"/>
              </a:rPr>
              <a:t>(</a:t>
            </a:r>
            <a:r>
              <a:rPr lang="vi-VN" sz="1600">
                <a:latin typeface="Times New Roman" panose="02020603050405020304" pitchFamily="18" charset="0"/>
                <a:cs typeface="Times New Roman" panose="02020603050405020304" pitchFamily="18" charset="0"/>
              </a:rPr>
              <a:t>chỉ những người thụ hưởng được </a:t>
            </a:r>
            <a:r>
              <a:rPr lang="en-US" sz="1600" smtClean="0">
                <a:latin typeface="Times New Roman" panose="02020603050405020304" pitchFamily="18" charset="0"/>
                <a:cs typeface="Times New Roman" panose="02020603050405020304" pitchFamily="18" charset="0"/>
              </a:rPr>
              <a:t>chọn</a:t>
            </a:r>
            <a:r>
              <a:rPr lang="vi-VN" sz="1600" smtClean="0">
                <a:latin typeface="Times New Roman" panose="02020603050405020304" pitchFamily="18" charset="0"/>
                <a:cs typeface="Times New Roman" panose="02020603050405020304" pitchFamily="18" charset="0"/>
              </a:rPr>
              <a:t>: </a:t>
            </a:r>
            <a:r>
              <a:rPr lang="vi-VN" sz="1600">
                <a:latin typeface="Times New Roman" panose="02020603050405020304" pitchFamily="18" charset="0"/>
                <a:cs typeface="Times New Roman" panose="02020603050405020304" pitchFamily="18" charset="0"/>
              </a:rPr>
              <a:t>những người nắm giữ </a:t>
            </a:r>
            <a:r>
              <a:rPr lang="en-US" sz="1600" smtClean="0">
                <a:latin typeface="Times New Roman" panose="02020603050405020304" pitchFamily="18" charset="0"/>
                <a:cs typeface="Times New Roman" panose="02020603050405020304" pitchFamily="18" charset="0"/>
              </a:rPr>
              <a:t>BXK </a:t>
            </a:r>
            <a:r>
              <a:rPr lang="vi-VN" sz="1600" smtClean="0">
                <a:latin typeface="Times New Roman" panose="02020603050405020304" pitchFamily="18" charset="0"/>
                <a:cs typeface="Times New Roman" panose="02020603050405020304" pitchFamily="18" charset="0"/>
              </a:rPr>
              <a:t>được </a:t>
            </a:r>
            <a:r>
              <a:rPr lang="vi-VN" sz="1600">
                <a:latin typeface="Times New Roman" panose="02020603050405020304" pitchFamily="18" charset="0"/>
                <a:cs typeface="Times New Roman" panose="02020603050405020304" pitchFamily="18" charset="0"/>
              </a:rPr>
              <a:t>bầu lần đầu tiên</a:t>
            </a:r>
            <a:r>
              <a:rPr lang="fr-FR" sz="1600" smtClean="0">
                <a:latin typeface="Times New Roman" panose="02020603050405020304" pitchFamily="18" charset="0"/>
                <a:cs typeface="Times New Roman" panose="02020603050405020304" pitchFamily="18" charset="0"/>
              </a:rPr>
              <a:t>). </a:t>
            </a:r>
          </a:p>
          <a:p>
            <a:pPr marL="1200150" lvl="2" indent="-285750" algn="just">
              <a:buFont typeface="Arial" panose="020B0604020202020204" pitchFamily="34" charset="0"/>
              <a:buChar char="•"/>
            </a:pPr>
            <a:r>
              <a:rPr lang="vi-VN" sz="1600" b="1">
                <a:latin typeface="Times New Roman" panose="02020603050405020304" pitchFamily="18" charset="0"/>
                <a:cs typeface="Times New Roman" panose="02020603050405020304" pitchFamily="18" charset="0"/>
              </a:rPr>
              <a:t>Một phạm vi hạn chế (</a:t>
            </a:r>
            <a:r>
              <a:rPr lang="vi-VN" sz="1600">
                <a:latin typeface="Times New Roman" panose="02020603050405020304" pitchFamily="18" charset="0"/>
                <a:cs typeface="Times New Roman" panose="02020603050405020304" pitchFamily="18" charset="0"/>
              </a:rPr>
              <a:t>chủ đề </a:t>
            </a:r>
            <a:r>
              <a:rPr lang="en-US" sz="1600" smtClean="0">
                <a:latin typeface="Times New Roman" panose="02020603050405020304" pitchFamily="18" charset="0"/>
                <a:cs typeface="Times New Roman" panose="02020603050405020304" pitchFamily="18" charset="0"/>
              </a:rPr>
              <a:t>môi trường </a:t>
            </a:r>
            <a:r>
              <a:rPr lang="vi-VN" sz="1600" smtClean="0">
                <a:latin typeface="Times New Roman" panose="02020603050405020304" pitchFamily="18" charset="0"/>
                <a:cs typeface="Times New Roman" panose="02020603050405020304" pitchFamily="18" charset="0"/>
              </a:rPr>
              <a:t>tùy </a:t>
            </a:r>
            <a:r>
              <a:rPr lang="vi-VN" sz="1600">
                <a:latin typeface="Times New Roman" panose="02020603050405020304" pitchFamily="18" charset="0"/>
                <a:cs typeface="Times New Roman" panose="02020603050405020304" pitchFamily="18" charset="0"/>
              </a:rPr>
              <a:t>chọn trong quá trình </a:t>
            </a:r>
            <a:r>
              <a:rPr lang="en-US" sz="1600" smtClean="0">
                <a:latin typeface="Times New Roman" panose="02020603050405020304" pitchFamily="18" charset="0"/>
                <a:cs typeface="Times New Roman" panose="02020603050405020304" pitchFamily="18" charset="0"/>
              </a:rPr>
              <a:t>đào tạo </a:t>
            </a:r>
            <a:r>
              <a:rPr lang="vi-VN" sz="1600" smtClean="0">
                <a:latin typeface="Times New Roman" panose="02020603050405020304" pitchFamily="18" charset="0"/>
                <a:cs typeface="Times New Roman" panose="02020603050405020304" pitchFamily="18" charset="0"/>
              </a:rPr>
              <a:t>kinh </a:t>
            </a:r>
            <a:r>
              <a:rPr lang="vi-VN" sz="1600">
                <a:latin typeface="Times New Roman" panose="02020603050405020304" pitchFamily="18" charset="0"/>
                <a:cs typeface="Times New Roman" panose="02020603050405020304" pitchFamily="18" charset="0"/>
              </a:rPr>
              <a:t>tế cho </a:t>
            </a:r>
            <a:r>
              <a:rPr lang="en-US" sz="1600" smtClean="0">
                <a:latin typeface="Times New Roman" panose="02020603050405020304" pitchFamily="18" charset="0"/>
                <a:cs typeface="Times New Roman" panose="02020603050405020304" pitchFamily="18" charset="0"/>
              </a:rPr>
              <a:t>những người </a:t>
            </a:r>
            <a:r>
              <a:rPr lang="vi-VN" sz="1600" smtClean="0">
                <a:latin typeface="Times New Roman" panose="02020603050405020304" pitchFamily="18" charset="0"/>
                <a:cs typeface="Times New Roman" panose="02020603050405020304" pitchFamily="18" charset="0"/>
              </a:rPr>
              <a:t>được </a:t>
            </a:r>
            <a:r>
              <a:rPr lang="vi-VN" sz="1600">
                <a:latin typeface="Times New Roman" panose="02020603050405020304" pitchFamily="18" charset="0"/>
                <a:cs typeface="Times New Roman" panose="02020603050405020304" pitchFamily="18" charset="0"/>
              </a:rPr>
              <a:t>bầu tại </a:t>
            </a:r>
            <a:r>
              <a:rPr lang="en-US" sz="1600" smtClean="0">
                <a:latin typeface="Times New Roman" panose="02020603050405020304" pitchFamily="18" charset="0"/>
                <a:cs typeface="Times New Roman" panose="02020603050405020304" pitchFamily="18" charset="0"/>
              </a:rPr>
              <a:t>BXK</a:t>
            </a:r>
            <a:r>
              <a:rPr lang="fr-FR" sz="1600" smtClean="0">
                <a:latin typeface="Times New Roman" panose="02020603050405020304" pitchFamily="18" charset="0"/>
                <a:cs typeface="Times New Roman" panose="02020603050405020304" pitchFamily="18" charset="0"/>
              </a:rPr>
              <a:t>). </a:t>
            </a:r>
          </a:p>
          <a:p>
            <a:pPr marL="1200150" lvl="2" indent="-285750" algn="just">
              <a:buFont typeface="Arial" panose="020B0604020202020204" pitchFamily="34" charset="0"/>
              <a:buChar char="•"/>
            </a:pPr>
            <a:r>
              <a:rPr lang="vi-VN" sz="1600" b="1" smtClean="0">
                <a:latin typeface="Times New Roman" panose="02020603050405020304" pitchFamily="18" charset="0"/>
                <a:cs typeface="Times New Roman" panose="02020603050405020304" pitchFamily="18" charset="0"/>
              </a:rPr>
              <a:t>Không</a:t>
            </a:r>
            <a:r>
              <a:rPr lang="en-US" sz="1600" b="1" smtClean="0">
                <a:latin typeface="Times New Roman" panose="02020603050405020304" pitchFamily="18" charset="0"/>
                <a:cs typeface="Times New Roman" panose="02020603050405020304" pitchFamily="18" charset="0"/>
              </a:rPr>
              <a:t> được tính</a:t>
            </a:r>
            <a:r>
              <a:rPr lang="vi-VN" sz="1600" b="1" smtClean="0">
                <a:latin typeface="Times New Roman" panose="02020603050405020304" pitchFamily="18" charset="0"/>
                <a:cs typeface="Times New Roman" panose="02020603050405020304" pitchFamily="18" charset="0"/>
              </a:rPr>
              <a:t>  </a:t>
            </a:r>
            <a:r>
              <a:rPr lang="vi-VN" sz="1600" b="1">
                <a:latin typeface="Times New Roman" panose="02020603050405020304" pitchFamily="18" charset="0"/>
                <a:cs typeface="Times New Roman" panose="02020603050405020304" pitchFamily="18" charset="0"/>
              </a:rPr>
              <a:t>thêm giờ </a:t>
            </a:r>
            <a:r>
              <a:rPr lang="vi-VN" sz="1600">
                <a:latin typeface="Times New Roman" panose="02020603050405020304" pitchFamily="18" charset="0"/>
                <a:cs typeface="Times New Roman" panose="02020603050405020304" pitchFamily="18" charset="0"/>
              </a:rPr>
              <a:t>trong trường hợp </a:t>
            </a:r>
            <a:r>
              <a:rPr lang="en-US" sz="1600" smtClean="0">
                <a:latin typeface="Times New Roman" panose="02020603050405020304" pitchFamily="18" charset="0"/>
                <a:cs typeface="Times New Roman" panose="02020603050405020304" pitchFamily="18" charset="0"/>
              </a:rPr>
              <a:t>khóa đào tạo </a:t>
            </a:r>
            <a:r>
              <a:rPr lang="vi-VN" sz="1600" smtClean="0">
                <a:latin typeface="Times New Roman" panose="02020603050405020304" pitchFamily="18" charset="0"/>
                <a:cs typeface="Times New Roman" panose="02020603050405020304" pitchFamily="18" charset="0"/>
              </a:rPr>
              <a:t>tích </a:t>
            </a:r>
            <a:r>
              <a:rPr lang="vi-VN" sz="1600">
                <a:latin typeface="Times New Roman" panose="02020603050405020304" pitchFamily="18" charset="0"/>
                <a:cs typeface="Times New Roman" panose="02020603050405020304" pitchFamily="18" charset="0"/>
              </a:rPr>
              <a:t>hợp một </a:t>
            </a:r>
            <a:r>
              <a:rPr lang="en-US" sz="1600" smtClean="0">
                <a:latin typeface="Times New Roman" panose="02020603050405020304" pitchFamily="18" charset="0"/>
                <a:cs typeface="Times New Roman" panose="02020603050405020304" pitchFamily="18" charset="0"/>
              </a:rPr>
              <a:t>hợp </a:t>
            </a:r>
            <a:r>
              <a:rPr lang="vi-VN" sz="1600" smtClean="0">
                <a:latin typeface="Times New Roman" panose="02020603050405020304" pitchFamily="18" charset="0"/>
                <a:cs typeface="Times New Roman" panose="02020603050405020304" pitchFamily="18" charset="0"/>
              </a:rPr>
              <a:t>phần </a:t>
            </a:r>
            <a:r>
              <a:rPr lang="vi-VN" sz="1600">
                <a:latin typeface="Times New Roman" panose="02020603050405020304" pitchFamily="18" charset="0"/>
                <a:cs typeface="Times New Roman" panose="02020603050405020304" pitchFamily="18" charset="0"/>
              </a:rPr>
              <a:t>môi trường</a:t>
            </a:r>
            <a:endParaRPr lang="fr-FR" sz="1400" dirty="0">
              <a:latin typeface="Times New Roman" panose="02020603050405020304" pitchFamily="18" charset="0"/>
              <a:cs typeface="Times New Roman" panose="02020603050405020304" pitchFamily="18" charset="0"/>
            </a:endParaRPr>
          </a:p>
          <a:p>
            <a:pPr marL="1200150" lvl="2" indent="-285750" algn="just">
              <a:buFont typeface="Wingdings" panose="05000000000000000000" pitchFamily="2" charset="2"/>
              <a:buChar char="Ø"/>
            </a:pPr>
            <a:r>
              <a:rPr lang="vi-VN" b="1">
                <a:solidFill>
                  <a:schemeClr val="accent2">
                    <a:lumMod val="50000"/>
                  </a:schemeClr>
                </a:solidFill>
                <a:latin typeface="Times New Roman" panose="02020603050405020304" pitchFamily="18" charset="0"/>
                <a:cs typeface="Times New Roman" panose="02020603050405020304" pitchFamily="18" charset="0"/>
              </a:rPr>
              <a:t>Rủi ro kiện </a:t>
            </a:r>
            <a:r>
              <a:rPr lang="vi-VN" b="1" smtClean="0">
                <a:solidFill>
                  <a:schemeClr val="accent2">
                    <a:lumMod val="50000"/>
                  </a:schemeClr>
                </a:solidFill>
                <a:latin typeface="Times New Roman" panose="02020603050405020304" pitchFamily="18" charset="0"/>
                <a:cs typeface="Times New Roman" panose="02020603050405020304" pitchFamily="18" charset="0"/>
              </a:rPr>
              <a:t>tụng</a:t>
            </a:r>
            <a:r>
              <a:rPr lang="en-US" b="1" smtClean="0">
                <a:solidFill>
                  <a:schemeClr val="accent2">
                    <a:lumMod val="50000"/>
                  </a:schemeClr>
                </a:solidFill>
                <a:latin typeface="Times New Roman" panose="02020603050405020304" pitchFamily="18" charset="0"/>
                <a:cs typeface="Times New Roman" panose="02020603050405020304" pitchFamily="18" charset="0"/>
              </a:rPr>
              <a:t>, xem:</a:t>
            </a:r>
            <a:r>
              <a:rPr lang="vi-VN" b="1" smtClean="0">
                <a:solidFill>
                  <a:schemeClr val="accent2">
                    <a:lumMod val="50000"/>
                  </a:schemeClr>
                </a:solidFill>
                <a:latin typeface="Times New Roman" panose="02020603050405020304" pitchFamily="18" charset="0"/>
                <a:cs typeface="Times New Roman" panose="02020603050405020304" pitchFamily="18" charset="0"/>
              </a:rPr>
              <a:t> </a:t>
            </a:r>
            <a:r>
              <a:rPr lang="vi-VN" i="1">
                <a:solidFill>
                  <a:schemeClr val="accent2">
                    <a:lumMod val="50000"/>
                  </a:schemeClr>
                </a:solidFill>
                <a:latin typeface="Times New Roman" panose="02020603050405020304" pitchFamily="18" charset="0"/>
                <a:cs typeface="Times New Roman" panose="02020603050405020304" pitchFamily="18" charset="0"/>
              </a:rPr>
              <a:t>sự mơ hồ của khái niệm “hậu quả môi trường”…</a:t>
            </a:r>
            <a:endParaRPr lang="fr-FR" sz="1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6938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BE15CE1-BB48-42DB-A43B-01BA193498E2}"/>
              </a:ext>
            </a:extLst>
          </p:cNvPr>
          <p:cNvSpPr/>
          <p:nvPr/>
        </p:nvSpPr>
        <p:spPr>
          <a:xfrm>
            <a:off x="101600" y="0"/>
            <a:ext cx="12009120" cy="923330"/>
          </a:xfrm>
          <a:prstGeom prst="rect">
            <a:avLst/>
          </a:prstGeom>
          <a:solidFill>
            <a:srgbClr val="FFFFCC"/>
          </a:solidFill>
          <a:ln>
            <a:solidFill>
              <a:schemeClr val="tx1"/>
            </a:solidFill>
          </a:ln>
        </p:spPr>
        <p:txBody>
          <a:bodyPr wrap="square">
            <a:spAutoFit/>
          </a:bodyPr>
          <a:lstStyle/>
          <a:p>
            <a:r>
              <a:rPr lang="fr-FR" b="1" i="1" dirty="0">
                <a:latin typeface="Times New Roman" panose="02020603050405020304" pitchFamily="18" charset="0"/>
                <a:cs typeface="Times New Roman" panose="02020603050405020304" pitchFamily="18" charset="0"/>
              </a:rPr>
              <a:t>2</a:t>
            </a:r>
            <a:r>
              <a:rPr lang="fr-FR" b="1" i="1">
                <a:latin typeface="Times New Roman" panose="02020603050405020304" pitchFamily="18" charset="0"/>
                <a:cs typeface="Times New Roman" panose="02020603050405020304" pitchFamily="18" charset="0"/>
              </a:rPr>
              <a:t>) </a:t>
            </a:r>
            <a:r>
              <a:rPr lang="vi-VN" b="1" i="1">
                <a:latin typeface="Times New Roman" panose="02020603050405020304" pitchFamily="18" charset="0"/>
                <a:cs typeface="Times New Roman" panose="02020603050405020304" pitchFamily="18" charset="0"/>
              </a:rPr>
              <a:t>Ở cấp độ cá nhân: </a:t>
            </a:r>
            <a:r>
              <a:rPr lang="vi-VN" b="1" i="1" smtClean="0">
                <a:latin typeface="Times New Roman" panose="02020603050405020304" pitchFamily="18" charset="0"/>
                <a:cs typeface="Times New Roman" panose="02020603050405020304" pitchFamily="18" charset="0"/>
              </a:rPr>
              <a:t>khởi </a:t>
            </a:r>
            <a:r>
              <a:rPr lang="vi-VN" b="1" i="1">
                <a:latin typeface="Times New Roman" panose="02020603050405020304" pitchFamily="18" charset="0"/>
                <a:cs typeface="Times New Roman" panose="02020603050405020304" pitchFamily="18" charset="0"/>
              </a:rPr>
              <a:t>đầu của việc mở </a:t>
            </a:r>
            <a:r>
              <a:rPr lang="en-US" b="1" i="1" smtClean="0">
                <a:latin typeface="Times New Roman" panose="02020603050405020304" pitchFamily="18" charset="0"/>
                <a:cs typeface="Times New Roman" panose="02020603050405020304" pitchFamily="18" charset="0"/>
              </a:rPr>
              <a:t>ra </a:t>
            </a:r>
            <a:r>
              <a:rPr lang="vi-VN" b="1" i="1" smtClean="0">
                <a:latin typeface="Times New Roman" panose="02020603050405020304" pitchFamily="18" charset="0"/>
                <a:cs typeface="Times New Roman" panose="02020603050405020304" pitchFamily="18" charset="0"/>
              </a:rPr>
              <a:t>quyền </a:t>
            </a:r>
            <a:r>
              <a:rPr lang="en-US" b="1" i="1" smtClean="0">
                <a:latin typeface="Times New Roman" panose="02020603050405020304" pitchFamily="18" charset="0"/>
                <a:cs typeface="Times New Roman" panose="02020603050405020304" pitchFamily="18" charset="0"/>
              </a:rPr>
              <a:t>cho người làm công ăn lương </a:t>
            </a:r>
            <a:r>
              <a:rPr lang="vi-VN" b="1" i="1" smtClean="0">
                <a:latin typeface="Times New Roman" panose="02020603050405020304" pitchFamily="18" charset="0"/>
                <a:cs typeface="Times New Roman" panose="02020603050405020304" pitchFamily="18" charset="0"/>
              </a:rPr>
              <a:t>cho </a:t>
            </a:r>
            <a:r>
              <a:rPr lang="vi-VN" b="1" i="1">
                <a:latin typeface="Times New Roman" panose="02020603050405020304" pitchFamily="18" charset="0"/>
                <a:cs typeface="Times New Roman" panose="02020603050405020304" pitchFamily="18" charset="0"/>
              </a:rPr>
              <a:t>các vấn đề sinh thái</a:t>
            </a:r>
            <a:endParaRPr lang="fr-FR" b="1" i="1" dirty="0">
              <a:latin typeface="Times New Roman" panose="02020603050405020304" pitchFamily="18" charset="0"/>
              <a:cs typeface="Times New Roman" panose="02020603050405020304" pitchFamily="18" charset="0"/>
            </a:endParaRPr>
          </a:p>
          <a:p>
            <a:endParaRPr lang="fr-FR" b="1" i="1" dirty="0">
              <a:latin typeface="Times New Roman" panose="02020603050405020304" pitchFamily="18" charset="0"/>
              <a:cs typeface="Times New Roman" panose="02020603050405020304" pitchFamily="18" charset="0"/>
            </a:endParaRPr>
          </a:p>
          <a:p>
            <a:r>
              <a:rPr lang="fr-FR" b="1" i="1" dirty="0">
                <a:latin typeface="Times New Roman" panose="02020603050405020304" pitchFamily="18" charset="0"/>
                <a:cs typeface="Times New Roman" panose="02020603050405020304" pitchFamily="18" charset="0"/>
              </a:rPr>
              <a:t>			</a:t>
            </a:r>
            <a:r>
              <a:rPr lang="fr-FR" i="1">
                <a:latin typeface="Times New Roman" panose="02020603050405020304" pitchFamily="18" charset="0"/>
                <a:cs typeface="Times New Roman" panose="02020603050405020304" pitchFamily="18" charset="0"/>
              </a:rPr>
              <a:t>=&gt; </a:t>
            </a:r>
            <a:r>
              <a:rPr lang="fr-FR" i="1" smtClean="0">
                <a:latin typeface="Times New Roman" panose="02020603050405020304" pitchFamily="18" charset="0"/>
                <a:cs typeface="Times New Roman" panose="02020603050405020304" pitchFamily="18" charset="0"/>
              </a:rPr>
              <a:t>Luật </a:t>
            </a:r>
            <a:r>
              <a:rPr lang="fr-FR" i="1" err="1">
                <a:latin typeface="Times New Roman" panose="02020603050405020304" pitchFamily="18" charset="0"/>
                <a:cs typeface="Times New Roman" panose="02020603050405020304" pitchFamily="18" charset="0"/>
              </a:rPr>
              <a:t>Waserman</a:t>
            </a:r>
            <a:r>
              <a:rPr lang="fr-FR" i="1">
                <a:latin typeface="Times New Roman" panose="02020603050405020304" pitchFamily="18" charset="0"/>
                <a:cs typeface="Times New Roman" panose="02020603050405020304" pitchFamily="18" charset="0"/>
              </a:rPr>
              <a:t> </a:t>
            </a:r>
            <a:r>
              <a:rPr lang="fr-FR" i="1" smtClean="0">
                <a:latin typeface="Times New Roman" panose="02020603050405020304" pitchFamily="18" charset="0"/>
                <a:cs typeface="Times New Roman" panose="02020603050405020304" pitchFamily="18" charset="0"/>
              </a:rPr>
              <a:t>(Luật số 2022-401 21/3/2022 </a:t>
            </a:r>
            <a:r>
              <a:rPr lang="fr-FR" i="1">
                <a:latin typeface="Times New Roman" panose="02020603050405020304" pitchFamily="18" charset="0"/>
                <a:cs typeface="Times New Roman" panose="02020603050405020304" pitchFamily="18" charset="0"/>
              </a:rPr>
              <a:t>/ </a:t>
            </a:r>
            <a:r>
              <a:rPr lang="fr-FR" i="1" smtClean="0">
                <a:latin typeface="Times New Roman" panose="02020603050405020304" pitchFamily="18" charset="0"/>
                <a:cs typeface="Times New Roman" panose="02020603050405020304" pitchFamily="18" charset="0"/>
              </a:rPr>
              <a:t>Chỉ thị EU 23/10/2019</a:t>
            </a:r>
            <a:r>
              <a:rPr lang="fr-FR" i="1" dirty="0">
                <a:latin typeface="Times New Roman" panose="02020603050405020304" pitchFamily="18" charset="0"/>
                <a:cs typeface="Times New Roman" panose="02020603050405020304" pitchFamily="18" charset="0"/>
              </a:rPr>
              <a:t>)</a:t>
            </a:r>
          </a:p>
        </p:txBody>
      </p:sp>
      <p:sp>
        <p:nvSpPr>
          <p:cNvPr id="3" name="ZoneTexte 2">
            <a:extLst>
              <a:ext uri="{FF2B5EF4-FFF2-40B4-BE49-F238E27FC236}">
                <a16:creationId xmlns:a16="http://schemas.microsoft.com/office/drawing/2014/main" id="{7E000D84-8EAB-426C-A8C0-56406D9E27B8}"/>
              </a:ext>
            </a:extLst>
          </p:cNvPr>
          <p:cNvSpPr txBox="1"/>
          <p:nvPr/>
        </p:nvSpPr>
        <p:spPr>
          <a:xfrm>
            <a:off x="177800" y="1706939"/>
            <a:ext cx="4871720" cy="1754326"/>
          </a:xfrm>
          <a:prstGeom prst="rect">
            <a:avLst/>
          </a:prstGeom>
          <a:noFill/>
          <a:ln>
            <a:solidFill>
              <a:schemeClr val="tx1"/>
            </a:solidFill>
          </a:ln>
        </p:spPr>
        <p:txBody>
          <a:bodyPr wrap="square" rtlCol="0">
            <a:spAutoFit/>
          </a:bodyPr>
          <a:lstStyle/>
          <a:p>
            <a:pPr algn="ctr"/>
            <a:r>
              <a:rPr lang="en-US" b="1" smtClean="0">
                <a:solidFill>
                  <a:srgbClr val="C00000"/>
                </a:solidFill>
                <a:latin typeface="Times New Roman" panose="02020603050405020304" pitchFamily="18" charset="0"/>
                <a:cs typeface="Times New Roman" panose="02020603050405020304" pitchFamily="18" charset="0"/>
              </a:rPr>
              <a:t>Đóng góp 3 khía cạnh</a:t>
            </a:r>
            <a:endParaRPr lang="fr-FR" b="1" dirty="0">
              <a:solidFill>
                <a:srgbClr val="C00000"/>
              </a:solidFill>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vi-VN" b="1">
                <a:latin typeface="Times New Roman" panose="02020603050405020304" pitchFamily="18" charset="0"/>
                <a:cs typeface="Times New Roman" panose="02020603050405020304" pitchFamily="18" charset="0"/>
              </a:rPr>
              <a:t>Đơn giản hóa </a:t>
            </a:r>
            <a:r>
              <a:rPr lang="vi-VN">
                <a:latin typeface="Times New Roman" panose="02020603050405020304" pitchFamily="18" charset="0"/>
                <a:cs typeface="Times New Roman" panose="02020603050405020304" pitchFamily="18" charset="0"/>
              </a:rPr>
              <a:t>định nghĩa về người tố </a:t>
            </a:r>
            <a:r>
              <a:rPr lang="vi-VN" smtClean="0">
                <a:latin typeface="Times New Roman" panose="02020603050405020304" pitchFamily="18" charset="0"/>
                <a:cs typeface="Times New Roman" panose="02020603050405020304" pitchFamily="18" charset="0"/>
              </a:rPr>
              <a:t>cáo</a:t>
            </a:r>
            <a:endParaRPr lang="en-US"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vi-VN" b="1" smtClean="0">
                <a:latin typeface="Times New Roman" panose="02020603050405020304" pitchFamily="18" charset="0"/>
                <a:cs typeface="Times New Roman" panose="02020603050405020304" pitchFamily="18" charset="0"/>
              </a:rPr>
              <a:t>Sửa </a:t>
            </a:r>
            <a:r>
              <a:rPr lang="vi-VN" b="1">
                <a:latin typeface="Times New Roman" panose="02020603050405020304" pitchFamily="18" charset="0"/>
                <a:cs typeface="Times New Roman" panose="02020603050405020304" pitchFamily="18" charset="0"/>
              </a:rPr>
              <a:t>đổi </a:t>
            </a:r>
            <a:r>
              <a:rPr lang="vi-VN">
                <a:latin typeface="Times New Roman" panose="02020603050405020304" pitchFamily="18" charset="0"/>
                <a:cs typeface="Times New Roman" panose="02020603050405020304" pitchFamily="18" charset="0"/>
              </a:rPr>
              <a:t>thủ tục báo </a:t>
            </a:r>
            <a:r>
              <a:rPr lang="vi-VN" smtClean="0">
                <a:latin typeface="Times New Roman" panose="02020603050405020304" pitchFamily="18" charset="0"/>
                <a:cs typeface="Times New Roman" panose="02020603050405020304" pitchFamily="18" charset="0"/>
              </a:rPr>
              <a:t>cáo</a:t>
            </a:r>
            <a:endParaRPr lang="en-US" smtClean="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vi-VN" b="1" smtClean="0">
                <a:latin typeface="Times New Roman" panose="02020603050405020304" pitchFamily="18" charset="0"/>
                <a:cs typeface="Times New Roman" panose="02020603050405020304" pitchFamily="18" charset="0"/>
              </a:rPr>
              <a:t>Tăng </a:t>
            </a:r>
            <a:r>
              <a:rPr lang="vi-VN" b="1">
                <a:latin typeface="Times New Roman" panose="02020603050405020304" pitchFamily="18" charset="0"/>
                <a:cs typeface="Times New Roman" panose="02020603050405020304" pitchFamily="18" charset="0"/>
              </a:rPr>
              <a:t>cường </a:t>
            </a:r>
            <a:r>
              <a:rPr lang="vi-VN">
                <a:latin typeface="Times New Roman" panose="02020603050405020304" pitchFamily="18" charset="0"/>
                <a:cs typeface="Times New Roman" panose="02020603050405020304" pitchFamily="18" charset="0"/>
              </a:rPr>
              <a:t>các biện pháp bảo vệ và trừng phạt</a:t>
            </a:r>
            <a:r>
              <a:rPr lang="fr-FR" smtClean="0"/>
              <a:t> </a:t>
            </a:r>
            <a:endParaRPr lang="fr-FR" dirty="0"/>
          </a:p>
        </p:txBody>
      </p:sp>
      <p:sp>
        <p:nvSpPr>
          <p:cNvPr id="4" name="ZoneTexte 3">
            <a:extLst>
              <a:ext uri="{FF2B5EF4-FFF2-40B4-BE49-F238E27FC236}">
                <a16:creationId xmlns:a16="http://schemas.microsoft.com/office/drawing/2014/main" id="{B89E692D-2AD9-4E66-A65B-58B34B40583B}"/>
              </a:ext>
            </a:extLst>
          </p:cNvPr>
          <p:cNvSpPr txBox="1"/>
          <p:nvPr/>
        </p:nvSpPr>
        <p:spPr>
          <a:xfrm>
            <a:off x="5196840" y="2646680"/>
            <a:ext cx="6827520" cy="3416320"/>
          </a:xfrm>
          <a:prstGeom prst="rect">
            <a:avLst/>
          </a:prstGeom>
          <a:noFill/>
          <a:ln>
            <a:solidFill>
              <a:schemeClr val="tx1"/>
            </a:solidFill>
          </a:ln>
        </p:spPr>
        <p:txBody>
          <a:bodyPr wrap="square" rtlCol="0">
            <a:spAutoFit/>
          </a:bodyPr>
          <a:lstStyle/>
          <a:p>
            <a:pPr algn="ctr"/>
            <a:r>
              <a:rPr lang="fr-FR" b="1" smtClean="0">
                <a:solidFill>
                  <a:srgbClr val="C00000"/>
                </a:solidFill>
                <a:latin typeface="Times New Roman" panose="02020603050405020304" pitchFamily="18" charset="0"/>
                <a:cs typeface="Times New Roman" panose="02020603050405020304" pitchFamily="18" charset="0"/>
              </a:rPr>
              <a:t>Những tác động mong chờ nào ? </a:t>
            </a:r>
            <a:endParaRPr lang="fr-FR" b="1" dirty="0">
              <a:solidFill>
                <a:srgbClr val="C00000"/>
              </a:solidFill>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fr-FR">
                <a:latin typeface="Times New Roman" panose="02020603050405020304" pitchFamily="18" charset="0"/>
                <a:cs typeface="Times New Roman" panose="02020603050405020304" pitchFamily="18" charset="0"/>
              </a:rPr>
              <a:t>Một trạng thái mới thúc đẩy </a:t>
            </a:r>
            <a:r>
              <a:rPr lang="fr-FR" i="1">
                <a:latin typeface="Times New Roman" panose="02020603050405020304" pitchFamily="18" charset="0"/>
                <a:cs typeface="Times New Roman" panose="02020603050405020304" pitchFamily="18" charset="0"/>
              </a:rPr>
              <a:t>sự cởi mở </a:t>
            </a:r>
            <a:r>
              <a:rPr lang="fr-FR">
                <a:latin typeface="Times New Roman" panose="02020603050405020304" pitchFamily="18" charset="0"/>
                <a:cs typeface="Times New Roman" panose="02020603050405020304" pitchFamily="18" charset="0"/>
              </a:rPr>
              <a:t>đối với các vấn đề sinh thái </a:t>
            </a:r>
            <a:r>
              <a:rPr lang="fr-FR" i="1">
                <a:latin typeface="Times New Roman" panose="02020603050405020304" pitchFamily="18" charset="0"/>
                <a:cs typeface="Times New Roman" panose="02020603050405020304" pitchFamily="18" charset="0"/>
              </a:rPr>
              <a:t>và sự tham gia </a:t>
            </a:r>
            <a:r>
              <a:rPr lang="fr-FR">
                <a:latin typeface="Times New Roman" panose="02020603050405020304" pitchFamily="18" charset="0"/>
                <a:cs typeface="Times New Roman" panose="02020603050405020304" pitchFamily="18" charset="0"/>
              </a:rPr>
              <a:t>của nhân viên trong cuộc chiến chống lại tình trạng khẩn cấp về khí hậu</a:t>
            </a:r>
            <a:endParaRPr lang="fr-FR" dirty="0">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vi-VN" u="sng">
                <a:latin typeface="Times New Roman" panose="02020603050405020304" pitchFamily="18" charset="0"/>
                <a:cs typeface="Times New Roman" panose="02020603050405020304" pitchFamily="18" charset="0"/>
              </a:rPr>
              <a:t>Trong trường hợp này? bây giờ có thể </a:t>
            </a:r>
            <a:r>
              <a:rPr lang="en-US" u="sng" smtClean="0">
                <a:latin typeface="Times New Roman" panose="02020603050405020304" pitchFamily="18" charset="0"/>
                <a:cs typeface="Times New Roman" panose="02020603050405020304" pitchFamily="18" charset="0"/>
              </a:rPr>
              <a:t>định nghĩa</a:t>
            </a:r>
            <a:r>
              <a:rPr lang="vi-VN" u="sng" smtClean="0">
                <a:latin typeface="Times New Roman" panose="02020603050405020304" pitchFamily="18" charset="0"/>
                <a:cs typeface="Times New Roman" panose="02020603050405020304" pitchFamily="18" charset="0"/>
              </a:rPr>
              <a:t> </a:t>
            </a:r>
            <a:r>
              <a:rPr lang="vi-VN" u="sng">
                <a:latin typeface="Times New Roman" panose="02020603050405020304" pitchFamily="18" charset="0"/>
                <a:cs typeface="Times New Roman" panose="02020603050405020304" pitchFamily="18" charset="0"/>
              </a:rPr>
              <a:t>người tố </a:t>
            </a:r>
            <a:r>
              <a:rPr lang="vi-VN" u="sng" smtClean="0">
                <a:latin typeface="Times New Roman" panose="02020603050405020304" pitchFamily="18" charset="0"/>
                <a:cs typeface="Times New Roman" panose="02020603050405020304" pitchFamily="18" charset="0"/>
              </a:rPr>
              <a:t>giác</a:t>
            </a:r>
            <a:r>
              <a:rPr lang="en-US" u="sng" smtClean="0">
                <a:latin typeface="Times New Roman" panose="02020603050405020304" pitchFamily="18" charset="0"/>
                <a:cs typeface="Times New Roman" panose="02020603050405020304" pitchFamily="18" charset="0"/>
              </a:rPr>
              <a:t> là người </a:t>
            </a:r>
            <a:r>
              <a:rPr lang="vi-VN" u="sng" smtClean="0">
                <a:latin typeface="Times New Roman" panose="02020603050405020304" pitchFamily="18" charset="0"/>
                <a:cs typeface="Times New Roman" panose="02020603050405020304" pitchFamily="18" charset="0"/>
              </a:rPr>
              <a:t>muốn </a:t>
            </a:r>
            <a:r>
              <a:rPr lang="vi-VN" u="sng">
                <a:latin typeface="Times New Roman" panose="02020603050405020304" pitchFamily="18" charset="0"/>
                <a:cs typeface="Times New Roman" panose="02020603050405020304" pitchFamily="18" charset="0"/>
              </a:rPr>
              <a:t>báo cáo hoặc tiết lộ mối đe dọa hoặc tổn hại đến "lợi ích chung" ....</a:t>
            </a:r>
            <a:endParaRPr lang="fr-FR" dirty="0">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lvl="2" algn="just"/>
            <a:r>
              <a:rPr lang="fr-FR">
                <a:latin typeface="Times New Roman" panose="02020603050405020304" pitchFamily="18" charset="0"/>
                <a:cs typeface="Times New Roman" panose="02020603050405020304" pitchFamily="18" charset="0"/>
              </a:rPr>
              <a:t>=&gt; một </a:t>
            </a:r>
            <a:r>
              <a:rPr lang="fr-FR" smtClean="0">
                <a:latin typeface="Times New Roman" panose="02020603050405020304" pitchFamily="18" charset="0"/>
                <a:cs typeface="Times New Roman" panose="02020603050405020304" pitchFamily="18" charset="0"/>
              </a:rPr>
              <a:t>mẫu khai có thể nêu bất </a:t>
            </a:r>
            <a:r>
              <a:rPr lang="fr-FR">
                <a:latin typeface="Times New Roman" panose="02020603050405020304" pitchFamily="18" charset="0"/>
                <a:cs typeface="Times New Roman" panose="02020603050405020304" pitchFamily="18" charset="0"/>
              </a:rPr>
              <a:t>kỳ thiệt hại sinh thái nào do công ty gây ra</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5829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6009806-509F-48DB-8557-D90C5B788A28}"/>
              </a:ext>
            </a:extLst>
          </p:cNvPr>
          <p:cNvSpPr txBox="1"/>
          <p:nvPr/>
        </p:nvSpPr>
        <p:spPr>
          <a:xfrm>
            <a:off x="741680" y="413359"/>
            <a:ext cx="10830560" cy="923330"/>
          </a:xfrm>
          <a:prstGeom prst="rect">
            <a:avLst/>
          </a:prstGeom>
          <a:noFill/>
          <a:ln>
            <a:solidFill>
              <a:schemeClr val="tx1"/>
            </a:solidFill>
          </a:ln>
        </p:spPr>
        <p:txBody>
          <a:bodyPr wrap="square" rtlCol="0">
            <a:spAutoFit/>
          </a:bodyPr>
          <a:lstStyle/>
          <a:p>
            <a:pPr lvl="0" algn="ctr"/>
            <a:r>
              <a:rPr lang="fr-FR" b="1" dirty="0">
                <a:solidFill>
                  <a:srgbClr val="C00000"/>
                </a:solidFill>
                <a:latin typeface="Times New Roman" panose="02020603050405020304" pitchFamily="18" charset="0"/>
                <a:cs typeface="Times New Roman" panose="02020603050405020304" pitchFamily="18" charset="0"/>
              </a:rPr>
              <a:t>A </a:t>
            </a:r>
            <a:r>
              <a:rPr lang="fr-FR" b="1">
                <a:solidFill>
                  <a:srgbClr val="C00000"/>
                </a:solidFill>
                <a:latin typeface="Times New Roman" panose="02020603050405020304" pitchFamily="18" charset="0"/>
                <a:cs typeface="Times New Roman" panose="02020603050405020304" pitchFamily="18" charset="0"/>
              </a:rPr>
              <a:t>) </a:t>
            </a:r>
            <a:r>
              <a:rPr lang="vi-VN" b="1">
                <a:solidFill>
                  <a:srgbClr val="C00000"/>
                </a:solidFill>
                <a:latin typeface="Times New Roman" panose="02020603050405020304" pitchFamily="18" charset="0"/>
                <a:cs typeface="Times New Roman" panose="02020603050405020304" pitchFamily="18" charset="0"/>
              </a:rPr>
              <a:t>Định hướng lại các quy </a:t>
            </a:r>
            <a:r>
              <a:rPr lang="en-US" b="1" smtClean="0">
                <a:solidFill>
                  <a:srgbClr val="C00000"/>
                </a:solidFill>
                <a:latin typeface="Times New Roman" panose="02020603050405020304" pitchFamily="18" charset="0"/>
                <a:cs typeface="Times New Roman" panose="02020603050405020304" pitchFamily="18" charset="0"/>
              </a:rPr>
              <a:t>tắc</a:t>
            </a:r>
            <a:r>
              <a:rPr lang="vi-VN" b="1" smtClean="0">
                <a:solidFill>
                  <a:srgbClr val="C00000"/>
                </a:solidFill>
                <a:latin typeface="Times New Roman" panose="02020603050405020304" pitchFamily="18" charset="0"/>
                <a:cs typeface="Times New Roman" panose="02020603050405020304" pitchFamily="18" charset="0"/>
              </a:rPr>
              <a:t> </a:t>
            </a:r>
            <a:r>
              <a:rPr lang="vi-VN" b="1">
                <a:solidFill>
                  <a:srgbClr val="C00000"/>
                </a:solidFill>
                <a:latin typeface="Times New Roman" panose="02020603050405020304" pitchFamily="18" charset="0"/>
                <a:cs typeface="Times New Roman" panose="02020603050405020304" pitchFamily="18" charset="0"/>
              </a:rPr>
              <a:t>pháp lý</a:t>
            </a:r>
            <a:r>
              <a:rPr lang="fr-FR" b="1" i="1" smtClean="0">
                <a:solidFill>
                  <a:srgbClr val="C00000"/>
                </a:solidFill>
                <a:latin typeface="Times New Roman" panose="02020603050405020304" pitchFamily="18" charset="0"/>
                <a:cs typeface="Times New Roman" panose="02020603050405020304" pitchFamily="18" charset="0"/>
              </a:rPr>
              <a:t>. </a:t>
            </a:r>
            <a:endParaRPr lang="fr-FR" b="1" i="1" dirty="0">
              <a:solidFill>
                <a:srgbClr val="C00000"/>
              </a:solidFill>
              <a:latin typeface="Times New Roman" panose="02020603050405020304" pitchFamily="18" charset="0"/>
              <a:cs typeface="Times New Roman" panose="02020603050405020304" pitchFamily="18" charset="0"/>
            </a:endParaRPr>
          </a:p>
          <a:p>
            <a:pPr lvl="0"/>
            <a:endParaRPr lang="fr-FR" dirty="0">
              <a:solidFill>
                <a:srgbClr val="C00000"/>
              </a:solidFill>
              <a:latin typeface="Times New Roman" panose="02020603050405020304" pitchFamily="18" charset="0"/>
              <a:cs typeface="Times New Roman" panose="02020603050405020304" pitchFamily="18" charset="0"/>
            </a:endParaRPr>
          </a:p>
          <a:p>
            <a:pPr lvl="0"/>
            <a:r>
              <a:rPr lang="fr-FR" i="1">
                <a:solidFill>
                  <a:srgbClr val="C00000"/>
                </a:solidFill>
                <a:latin typeface="Times New Roman" panose="02020603050405020304" pitchFamily="18" charset="0"/>
                <a:cs typeface="Times New Roman" panose="02020603050405020304" pitchFamily="18" charset="0"/>
              </a:rPr>
              <a:t>Thách thức khí hậu: một chủ đề chung mới trong luật lao động?</a:t>
            </a:r>
            <a:endParaRPr lang="fr-FR" dirty="0">
              <a:solidFill>
                <a:srgbClr val="C00000"/>
              </a:solidFill>
              <a:latin typeface="Times New Roman" panose="02020603050405020304" pitchFamily="18" charset="0"/>
              <a:cs typeface="Times New Roman" panose="02020603050405020304" pitchFamily="18" charset="0"/>
            </a:endParaRPr>
          </a:p>
        </p:txBody>
      </p:sp>
      <p:sp>
        <p:nvSpPr>
          <p:cNvPr id="3" name="ZoneTexte 2">
            <a:extLst>
              <a:ext uri="{FF2B5EF4-FFF2-40B4-BE49-F238E27FC236}">
                <a16:creationId xmlns:a16="http://schemas.microsoft.com/office/drawing/2014/main" id="{856596A9-A429-4C39-8946-856631C50CBE}"/>
              </a:ext>
            </a:extLst>
          </p:cNvPr>
          <p:cNvSpPr txBox="1"/>
          <p:nvPr/>
        </p:nvSpPr>
        <p:spPr>
          <a:xfrm>
            <a:off x="741680" y="4470400"/>
            <a:ext cx="10830560" cy="1200329"/>
          </a:xfrm>
          <a:prstGeom prst="rect">
            <a:avLst/>
          </a:prstGeom>
          <a:noFill/>
          <a:ln>
            <a:solidFill>
              <a:schemeClr val="tx1"/>
            </a:solidFill>
          </a:ln>
        </p:spPr>
        <p:txBody>
          <a:bodyPr wrap="square" rtlCol="0">
            <a:spAutoFit/>
          </a:bodyPr>
          <a:lstStyle/>
          <a:p>
            <a:pPr lvl="0" algn="ctr"/>
            <a:r>
              <a:rPr lang="fr-FR" b="1">
                <a:solidFill>
                  <a:srgbClr val="C00000"/>
                </a:solidFill>
                <a:latin typeface="Times New Roman" panose="02020603050405020304" pitchFamily="18" charset="0"/>
                <a:cs typeface="Times New Roman" panose="02020603050405020304" pitchFamily="18" charset="0"/>
              </a:rPr>
              <a:t>B- </a:t>
            </a:r>
            <a:r>
              <a:rPr lang="vi-VN" b="1">
                <a:solidFill>
                  <a:srgbClr val="C00000"/>
                </a:solidFill>
                <a:latin typeface="Times New Roman" panose="02020603050405020304" pitchFamily="18" charset="0"/>
                <a:cs typeface="Times New Roman" panose="02020603050405020304" pitchFamily="18" charset="0"/>
              </a:rPr>
              <a:t>Sự phong phú của các quy tắc </a:t>
            </a:r>
            <a:r>
              <a:rPr lang="en-US" b="1" smtClean="0">
                <a:solidFill>
                  <a:srgbClr val="C00000"/>
                </a:solidFill>
                <a:latin typeface="Times New Roman" panose="02020603050405020304" pitchFamily="18" charset="0"/>
                <a:cs typeface="Times New Roman" panose="02020603050405020304" pitchFamily="18" charset="0"/>
              </a:rPr>
              <a:t>thỏa ước</a:t>
            </a:r>
            <a:r>
              <a:rPr lang="fr-FR" b="1" smtClean="0">
                <a:solidFill>
                  <a:srgbClr val="C00000"/>
                </a:solidFill>
                <a:latin typeface="Times New Roman" panose="02020603050405020304" pitchFamily="18" charset="0"/>
                <a:cs typeface="Times New Roman" panose="02020603050405020304" pitchFamily="18" charset="0"/>
              </a:rPr>
              <a:t>.</a:t>
            </a:r>
            <a:endParaRPr lang="fr-FR" b="1" dirty="0">
              <a:solidFill>
                <a:srgbClr val="C00000"/>
              </a:solidFill>
              <a:latin typeface="Times New Roman" panose="02020603050405020304" pitchFamily="18" charset="0"/>
              <a:cs typeface="Times New Roman" panose="02020603050405020304" pitchFamily="18" charset="0"/>
            </a:endParaRPr>
          </a:p>
          <a:p>
            <a:pPr lvl="0" algn="ctr"/>
            <a:r>
              <a:rPr lang="fr-FR" b="1" dirty="0">
                <a:solidFill>
                  <a:srgbClr val="C00000"/>
                </a:solidFill>
                <a:latin typeface="Times New Roman" panose="02020603050405020304" pitchFamily="18" charset="0"/>
                <a:cs typeface="Times New Roman" panose="02020603050405020304" pitchFamily="18" charset="0"/>
              </a:rPr>
              <a:t> </a:t>
            </a:r>
          </a:p>
          <a:p>
            <a:pPr lvl="0" algn="ctr"/>
            <a:r>
              <a:rPr lang="fr-FR" i="1">
                <a:solidFill>
                  <a:srgbClr val="C00000"/>
                </a:solidFill>
                <a:latin typeface="Times New Roman" panose="02020603050405020304" pitchFamily="18" charset="0"/>
                <a:cs typeface="Times New Roman" panose="02020603050405020304" pitchFamily="18" charset="0"/>
              </a:rPr>
              <a:t> </a:t>
            </a:r>
            <a:r>
              <a:rPr lang="vi-VN" i="1">
                <a:solidFill>
                  <a:srgbClr val="C00000"/>
                </a:solidFill>
                <a:latin typeface="Times New Roman" panose="02020603050405020304" pitchFamily="18" charset="0"/>
                <a:cs typeface="Times New Roman" panose="02020603050405020304" pitchFamily="18" charset="0"/>
              </a:rPr>
              <a:t>Chuyển đổi sinh thái: chủ đề cho tương lai</a:t>
            </a:r>
            <a:r>
              <a:rPr lang="x-none" i="1" smtClean="0">
                <a:solidFill>
                  <a:srgbClr val="C00000"/>
                </a:solidFill>
                <a:latin typeface="Times New Roman" panose="02020603050405020304" pitchFamily="18" charset="0"/>
                <a:cs typeface="Times New Roman" panose="02020603050405020304" pitchFamily="18" charset="0"/>
              </a:rPr>
              <a:t>? </a:t>
            </a:r>
            <a:endParaRPr lang="fr-FR" i="1" dirty="0">
              <a:solidFill>
                <a:srgbClr val="C00000"/>
              </a:solidFill>
              <a:latin typeface="Times New Roman" panose="02020603050405020304" pitchFamily="18" charset="0"/>
              <a:cs typeface="Times New Roman" panose="02020603050405020304" pitchFamily="18" charset="0"/>
            </a:endParaRPr>
          </a:p>
          <a:p>
            <a:pPr lvl="0" algn="ctr"/>
            <a:endParaRPr lang="fr-FR" b="1" i="1" dirty="0">
              <a:solidFill>
                <a:srgbClr val="C00000"/>
              </a:solidFill>
              <a:latin typeface="Times New Roman" panose="02020603050405020304" pitchFamily="18" charset="0"/>
              <a:cs typeface="Times New Roman" panose="02020603050405020304" pitchFamily="18" charset="0"/>
            </a:endParaRPr>
          </a:p>
        </p:txBody>
      </p:sp>
      <p:sp>
        <p:nvSpPr>
          <p:cNvPr id="5" name="Flèche : bas 4">
            <a:extLst>
              <a:ext uri="{FF2B5EF4-FFF2-40B4-BE49-F238E27FC236}">
                <a16:creationId xmlns:a16="http://schemas.microsoft.com/office/drawing/2014/main" id="{A71D32E0-622C-406E-A946-C1A907C273F3}"/>
              </a:ext>
            </a:extLst>
          </p:cNvPr>
          <p:cNvSpPr/>
          <p:nvPr/>
        </p:nvSpPr>
        <p:spPr>
          <a:xfrm>
            <a:off x="5760720" y="2407920"/>
            <a:ext cx="528320" cy="1021080"/>
          </a:xfrm>
          <a:prstGeom prst="downArrow">
            <a:avLst/>
          </a:prstGeom>
          <a:solidFill>
            <a:srgbClr val="0000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719792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01B3690-1D2D-4EA1-8CBE-70F6B80731EA}"/>
              </a:ext>
            </a:extLst>
          </p:cNvPr>
          <p:cNvSpPr txBox="1"/>
          <p:nvPr/>
        </p:nvSpPr>
        <p:spPr>
          <a:xfrm>
            <a:off x="132080" y="71120"/>
            <a:ext cx="11927840" cy="923330"/>
          </a:xfrm>
          <a:prstGeom prst="rect">
            <a:avLst/>
          </a:prstGeom>
          <a:noFill/>
          <a:ln>
            <a:solidFill>
              <a:schemeClr val="tx1"/>
            </a:solidFill>
          </a:ln>
        </p:spPr>
        <p:txBody>
          <a:bodyPr wrap="square" rtlCol="0">
            <a:spAutoFit/>
          </a:bodyPr>
          <a:lstStyle/>
          <a:p>
            <a:pPr lvl="0" algn="ctr"/>
            <a:r>
              <a:rPr lang="fr-FR" b="1">
                <a:solidFill>
                  <a:srgbClr val="C00000"/>
                </a:solidFill>
                <a:latin typeface="Times New Roman" panose="02020603050405020304" pitchFamily="18" charset="0"/>
                <a:cs typeface="Times New Roman" panose="02020603050405020304" pitchFamily="18" charset="0"/>
              </a:rPr>
              <a:t>B- </a:t>
            </a:r>
            <a:r>
              <a:rPr lang="vi-VN" b="1">
                <a:solidFill>
                  <a:srgbClr val="C00000"/>
                </a:solidFill>
                <a:latin typeface="Times New Roman" panose="02020603050405020304" pitchFamily="18" charset="0"/>
                <a:cs typeface="Times New Roman" panose="02020603050405020304" pitchFamily="18" charset="0"/>
              </a:rPr>
              <a:t>Sự phong phú của các quy tắc </a:t>
            </a:r>
            <a:r>
              <a:rPr lang="en-US" b="1">
                <a:solidFill>
                  <a:srgbClr val="C00000"/>
                </a:solidFill>
                <a:latin typeface="Times New Roman" panose="02020603050405020304" pitchFamily="18" charset="0"/>
                <a:cs typeface="Times New Roman" panose="02020603050405020304" pitchFamily="18" charset="0"/>
              </a:rPr>
              <a:t>thỏa ước</a:t>
            </a:r>
            <a:r>
              <a:rPr lang="fr-FR" b="1">
                <a:solidFill>
                  <a:srgbClr val="C00000"/>
                </a:solidFill>
                <a:latin typeface="Times New Roman" panose="02020603050405020304" pitchFamily="18" charset="0"/>
                <a:cs typeface="Times New Roman" panose="02020603050405020304" pitchFamily="18" charset="0"/>
              </a:rPr>
              <a:t>.</a:t>
            </a:r>
          </a:p>
          <a:p>
            <a:pPr lvl="0" algn="ctr"/>
            <a:r>
              <a:rPr lang="fr-FR" b="1">
                <a:solidFill>
                  <a:srgbClr val="C00000"/>
                </a:solidFill>
                <a:latin typeface="Times New Roman" panose="02020603050405020304" pitchFamily="18" charset="0"/>
                <a:cs typeface="Times New Roman" panose="02020603050405020304" pitchFamily="18" charset="0"/>
              </a:rPr>
              <a:t> </a:t>
            </a:r>
          </a:p>
          <a:p>
            <a:pPr lvl="0" algn="ctr"/>
            <a:r>
              <a:rPr lang="fr-FR" i="1">
                <a:solidFill>
                  <a:srgbClr val="C00000"/>
                </a:solidFill>
                <a:latin typeface="Times New Roman" panose="02020603050405020304" pitchFamily="18" charset="0"/>
                <a:cs typeface="Times New Roman" panose="02020603050405020304" pitchFamily="18" charset="0"/>
              </a:rPr>
              <a:t> </a:t>
            </a:r>
            <a:r>
              <a:rPr lang="vi-VN" b="1">
                <a:solidFill>
                  <a:srgbClr val="C00000"/>
                </a:solidFill>
                <a:latin typeface="Times New Roman" panose="02020603050405020304" pitchFamily="18" charset="0"/>
                <a:cs typeface="Times New Roman" panose="02020603050405020304" pitchFamily="18" charset="0"/>
              </a:rPr>
              <a:t>Chuyển đổi sinh thái: chủ đề cho tương lai</a:t>
            </a:r>
            <a:r>
              <a:rPr lang="x-none" b="1">
                <a:solidFill>
                  <a:srgbClr val="C00000"/>
                </a:solidFill>
                <a:latin typeface="Times New Roman" panose="02020603050405020304" pitchFamily="18" charset="0"/>
                <a:cs typeface="Times New Roman" panose="02020603050405020304" pitchFamily="18" charset="0"/>
              </a:rPr>
              <a:t>? </a:t>
            </a:r>
            <a:endParaRPr lang="fr-FR" b="1" dirty="0">
              <a:solidFill>
                <a:srgbClr val="C00000"/>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B9AA9FF7-980C-497E-A205-BFAA99826BBC}"/>
              </a:ext>
            </a:extLst>
          </p:cNvPr>
          <p:cNvSpPr/>
          <p:nvPr/>
        </p:nvSpPr>
        <p:spPr>
          <a:xfrm>
            <a:off x="132080" y="1370958"/>
            <a:ext cx="11927840" cy="1546449"/>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l="100000" b="100000"/>
            </a:path>
            <a:tileRect t="-100000" r="-100000"/>
          </a:gradFill>
          <a:ln>
            <a:solidFill>
              <a:schemeClr val="tx1"/>
            </a:solidFill>
          </a:ln>
        </p:spPr>
        <p:txBody>
          <a:bodyPr wrap="square">
            <a:spAutoFit/>
          </a:bodyPr>
          <a:lstStyle/>
          <a:p>
            <a:pPr algn="ctr">
              <a:lnSpc>
                <a:spcPct val="106000"/>
              </a:lnSpc>
              <a:spcAft>
                <a:spcPts val="0"/>
              </a:spcAft>
            </a:pPr>
            <a:r>
              <a:rPr lang="fr-FR" b="1">
                <a:latin typeface="Times New Roman" panose="02020603050405020304" pitchFamily="18" charset="0"/>
                <a:ea typeface="Times New Roman" panose="02020603050405020304" pitchFamily="18" charset="0"/>
                <a:cs typeface="Times New Roman" panose="02020603050405020304" pitchFamily="18" charset="0"/>
              </a:rPr>
              <a:t>t</a:t>
            </a:r>
            <a:r>
              <a:rPr lang="fr-FR" b="1" smtClean="0">
                <a:latin typeface="Times New Roman" panose="02020603050405020304" pitchFamily="18" charset="0"/>
                <a:ea typeface="Times New Roman" panose="02020603050405020304" pitchFamily="18" charset="0"/>
                <a:cs typeface="Times New Roman" panose="02020603050405020304" pitchFamily="18" charset="0"/>
              </a:rPr>
              <a:t>hương lượng tập thể</a:t>
            </a:r>
            <a:r>
              <a:rPr lang="fr-FR" b="1" dirty="0">
                <a:latin typeface="Times New Roman" panose="02020603050405020304" pitchFamily="18" charset="0"/>
                <a:ea typeface="Times New Roman" panose="02020603050405020304" pitchFamily="18" charset="0"/>
                <a:cs typeface="Times New Roman" panose="02020603050405020304" pitchFamily="18" charset="0"/>
              </a:rPr>
              <a:t> : </a:t>
            </a:r>
          </a:p>
          <a:p>
            <a:pPr algn="ctr">
              <a:lnSpc>
                <a:spcPct val="106000"/>
              </a:lnSpc>
              <a:spcAft>
                <a:spcPts val="0"/>
              </a:spcAft>
            </a:pPr>
            <a:endParaRPr lang="fr-FR" b="1"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spcAft>
                <a:spcPts val="0"/>
              </a:spcAft>
            </a:pPr>
            <a:r>
              <a:rPr lang="vi-VN" b="1">
                <a:latin typeface="Times New Roman" panose="02020603050405020304" pitchFamily="18" charset="0"/>
                <a:ea typeface="Times New Roman" panose="02020603050405020304" pitchFamily="18" charset="0"/>
                <a:cs typeface="Times New Roman" panose="02020603050405020304" pitchFamily="18" charset="0"/>
              </a:rPr>
              <a:t>đòn bẩy để nhân viên và đại diện của họ tham gia vào chính sách môi trường của công ty</a:t>
            </a:r>
            <a:r>
              <a:rPr lang="x-none" b="1" smtClean="0">
                <a:latin typeface="Times New Roman" panose="02020603050405020304" pitchFamily="18" charset="0"/>
                <a:ea typeface="Times New Roman" panose="02020603050405020304" pitchFamily="18" charset="0"/>
                <a:cs typeface="Times New Roman" panose="02020603050405020304" pitchFamily="18" charset="0"/>
              </a:rPr>
              <a:t>?</a:t>
            </a:r>
            <a:endParaRPr lang="fr-FR" b="1"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spcAft>
                <a:spcPts val="0"/>
              </a:spcAft>
            </a:pPr>
            <a:r>
              <a:rPr lang="x-none" b="1" dirty="0">
                <a:latin typeface="Times New Roman" panose="02020603050405020304" pitchFamily="18" charset="0"/>
                <a:ea typeface="Times New Roman" panose="02020603050405020304" pitchFamily="18" charset="0"/>
                <a:cs typeface="Times New Roman" panose="02020603050405020304" pitchFamily="18" charset="0"/>
              </a:rPr>
              <a:t> </a:t>
            </a:r>
            <a:endParaRPr lang="fr-FR" b="1" dirty="0">
              <a:latin typeface="Times New Roman" panose="02020603050405020304" pitchFamily="18" charset="0"/>
              <a:ea typeface="Times New Roman" panose="02020603050405020304" pitchFamily="18" charset="0"/>
              <a:cs typeface="Times New Roman" panose="02020603050405020304" pitchFamily="18" charset="0"/>
            </a:endParaRPr>
          </a:p>
          <a:p>
            <a:pPr lvl="7" algn="just">
              <a:lnSpc>
                <a:spcPct val="106000"/>
              </a:lnSpc>
            </a:pPr>
            <a:r>
              <a:rPr lang="fr-FR">
                <a:effectLst/>
                <a:latin typeface="Times New Roman" panose="02020603050405020304" pitchFamily="18" charset="0"/>
                <a:ea typeface="Calibri" panose="020F0502020204030204" pitchFamily="34" charset="0"/>
                <a:cs typeface="Times New Roman" panose="02020603050405020304" pitchFamily="18" charset="0"/>
              </a:rPr>
              <a:t>=&gt; </a:t>
            </a:r>
            <a:r>
              <a:rPr lang="fr-FR">
                <a:latin typeface="Times New Roman" panose="02020603050405020304" pitchFamily="18" charset="0"/>
                <a:ea typeface="Calibri" panose="020F0502020204030204" pitchFamily="34" charset="0"/>
                <a:cs typeface="Times New Roman" panose="02020603050405020304" pitchFamily="18" charset="0"/>
              </a:rPr>
              <a:t>2 vấn đề bổ sung</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F39ED517-4A2D-48E4-97F9-092EBF61926A}"/>
              </a:ext>
            </a:extLst>
          </p:cNvPr>
          <p:cNvSpPr/>
          <p:nvPr/>
        </p:nvSpPr>
        <p:spPr>
          <a:xfrm>
            <a:off x="223520" y="4386887"/>
            <a:ext cx="4724400" cy="1266757"/>
          </a:xfrm>
          <a:prstGeom prst="rect">
            <a:avLst/>
          </a:prstGeom>
          <a:ln>
            <a:solidFill>
              <a:schemeClr val="tx1"/>
            </a:solidFill>
          </a:ln>
        </p:spPr>
        <p:txBody>
          <a:bodyPr wrap="square">
            <a:spAutoFit/>
          </a:bodyPr>
          <a:lstStyle/>
          <a:p>
            <a:pPr algn="ctr">
              <a:lnSpc>
                <a:spcPct val="106000"/>
              </a:lnSpc>
              <a:spcAft>
                <a:spcPts val="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1 </a:t>
            </a:r>
            <a:r>
              <a:rPr lang="fr-FR">
                <a:latin typeface="Times New Roman" panose="02020603050405020304" pitchFamily="18" charset="0"/>
                <a:ea typeface="Times New Roman" panose="02020603050405020304" pitchFamily="18" charset="0"/>
                <a:cs typeface="Times New Roman" panose="02020603050405020304" pitchFamily="18" charset="0"/>
              </a:rPr>
              <a:t>- Vấn đề khí hậu : </a:t>
            </a:r>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spcAft>
                <a:spcPts val="0"/>
              </a:spcAft>
            </a:pPr>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spcAft>
                <a:spcPts val="0"/>
              </a:spcAft>
            </a:pPr>
            <a:r>
              <a:rPr lang="vi-VN">
                <a:latin typeface="Times New Roman" panose="02020603050405020304" pitchFamily="18" charset="0"/>
                <a:ea typeface="Times New Roman" panose="02020603050405020304" pitchFamily="18" charset="0"/>
                <a:cs typeface="Times New Roman" panose="02020603050405020304" pitchFamily="18" charset="0"/>
              </a:rPr>
              <a:t>một đối tượng của thương lượng tập thể</a:t>
            </a:r>
            <a:r>
              <a:rPr lang="fr-FR" smtClean="0">
                <a:latin typeface="Times New Roman" panose="02020603050405020304" pitchFamily="18" charset="0"/>
                <a:ea typeface="Times New Roman" panose="02020603050405020304" pitchFamily="18" charset="0"/>
                <a:cs typeface="Times New Roman" panose="02020603050405020304" pitchFamily="18" charset="0"/>
              </a:rPr>
              <a:t>.</a:t>
            </a:r>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6000"/>
              </a:lnSpc>
              <a:spcAft>
                <a:spcPts val="0"/>
              </a:spcAft>
            </a:pPr>
            <a:r>
              <a:rPr lang="fr-FR" dirty="0">
                <a:latin typeface="Times New Roman" panose="02020603050405020304" pitchFamily="18" charset="0"/>
                <a:ea typeface="Times New Roman" panose="02020603050405020304" pitchFamily="18" charset="0"/>
                <a:cs typeface="Times New Roman" panose="02020603050405020304" pitchFamily="18" charset="0"/>
              </a:rPr>
              <a:t> </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ZoneTexte 4">
            <a:extLst>
              <a:ext uri="{FF2B5EF4-FFF2-40B4-BE49-F238E27FC236}">
                <a16:creationId xmlns:a16="http://schemas.microsoft.com/office/drawing/2014/main" id="{BAD98F06-4230-4FF6-97A4-1710FC0F810B}"/>
              </a:ext>
            </a:extLst>
          </p:cNvPr>
          <p:cNvSpPr txBox="1"/>
          <p:nvPr/>
        </p:nvSpPr>
        <p:spPr>
          <a:xfrm>
            <a:off x="6461760" y="5013308"/>
            <a:ext cx="5090160" cy="1754326"/>
          </a:xfrm>
          <a:prstGeom prst="rect">
            <a:avLst/>
          </a:prstGeom>
          <a:noFill/>
          <a:ln>
            <a:solidFill>
              <a:schemeClr val="tx1"/>
            </a:solidFill>
          </a:ln>
        </p:spPr>
        <p:txBody>
          <a:bodyPr wrap="square" rtlCol="0">
            <a:spAutoFit/>
          </a:bodyPr>
          <a:lstStyle/>
          <a:p>
            <a:r>
              <a:rPr lang="fr-FR">
                <a:latin typeface="Times New Roman" panose="02020603050405020304" pitchFamily="18" charset="0"/>
                <a:ea typeface="Times New Roman" panose="02020603050405020304" pitchFamily="18" charset="0"/>
                <a:cs typeface="Times New Roman" panose="02020603050405020304" pitchFamily="18" charset="0"/>
              </a:rPr>
              <a:t>2- </a:t>
            </a:r>
            <a:r>
              <a:rPr lang="vi-VN">
                <a:latin typeface="Times New Roman" panose="02020603050405020304" pitchFamily="18" charset="0"/>
                <a:ea typeface="Times New Roman" panose="02020603050405020304" pitchFamily="18" charset="0"/>
                <a:cs typeface="Times New Roman" panose="02020603050405020304" pitchFamily="18" charset="0"/>
              </a:rPr>
              <a:t>Các </a:t>
            </a:r>
            <a:r>
              <a:rPr lang="vi-VN" b="1" smtClean="0">
                <a:latin typeface="Times New Roman" panose="02020603050405020304" pitchFamily="18" charset="0"/>
                <a:ea typeface="Times New Roman" panose="02020603050405020304" pitchFamily="18" charset="0"/>
                <a:cs typeface="Times New Roman" panose="02020603050405020304" pitchFamily="18" charset="0"/>
              </a:rPr>
              <a:t>bên</a:t>
            </a:r>
            <a:r>
              <a:rPr lang="en-US" b="1" smtClean="0">
                <a:latin typeface="Times New Roman" panose="02020603050405020304" pitchFamily="18" charset="0"/>
                <a:ea typeface="Times New Roman" panose="02020603050405020304" pitchFamily="18" charset="0"/>
                <a:cs typeface="Times New Roman" panose="02020603050405020304" pitchFamily="18" charset="0"/>
              </a:rPr>
              <a:t> nào </a:t>
            </a:r>
            <a:r>
              <a:rPr lang="vi-VN" smtClean="0">
                <a:latin typeface="Times New Roman" panose="02020603050405020304" pitchFamily="18" charset="0"/>
                <a:ea typeface="Times New Roman" panose="02020603050405020304" pitchFamily="18" charset="0"/>
                <a:cs typeface="Times New Roman" panose="02020603050405020304" pitchFamily="18" charset="0"/>
              </a:rPr>
              <a:t> </a:t>
            </a:r>
            <a:r>
              <a:rPr lang="vi-VN">
                <a:latin typeface="Times New Roman" panose="02020603050405020304" pitchFamily="18" charset="0"/>
                <a:ea typeface="Times New Roman" panose="02020603050405020304" pitchFamily="18" charset="0"/>
                <a:cs typeface="Times New Roman" panose="02020603050405020304" pitchFamily="18" charset="0"/>
              </a:rPr>
              <a:t>tham gia thương lượng tập thể</a:t>
            </a:r>
            <a:r>
              <a:rPr lang="fr-FR" smtClean="0">
                <a:latin typeface="Times New Roman" panose="02020603050405020304" pitchFamily="18" charset="0"/>
                <a:ea typeface="Times New Roman" panose="02020603050405020304" pitchFamily="18" charset="0"/>
                <a:cs typeface="Times New Roman" panose="02020603050405020304" pitchFamily="18" charset="0"/>
              </a:rPr>
              <a:t>? </a:t>
            </a:r>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a:p>
            <a:pPr lvl="1" algn="just"/>
            <a:r>
              <a:rPr lang="fr-FR" sz="1600">
                <a:latin typeface="Times New Roman" panose="02020603050405020304" pitchFamily="18" charset="0"/>
                <a:ea typeface="Times New Roman" panose="02020603050405020304" pitchFamily="18" charset="0"/>
                <a:cs typeface="Times New Roman" panose="02020603050405020304" pitchFamily="18" charset="0"/>
              </a:rPr>
              <a:t>=&gt; </a:t>
            </a:r>
            <a:r>
              <a:rPr lang="fr-FR" sz="1600" b="1" i="1">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Các nghiệp đ</a:t>
            </a:r>
            <a:r>
              <a:rPr lang="vi-VN" sz="1600" b="1" i="1">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oàn: </a:t>
            </a:r>
            <a:r>
              <a:rPr lang="vi-VN">
                <a:latin typeface="Times New Roman" panose="02020603050405020304" pitchFamily="18" charset="0"/>
                <a:ea typeface="Times New Roman" panose="02020603050405020304" pitchFamily="18" charset="0"/>
                <a:cs typeface="Times New Roman" panose="02020603050405020304" pitchFamily="18" charset="0"/>
              </a:rPr>
              <a:t>các bên sẵn sàng thay đổi hoạt động vận động chính sách của họ trước đây tập trung vào các vấn đề việc làm và việc làm và định hướng lại các vấn đề xã hội</a:t>
            </a:r>
            <a:r>
              <a:rPr lang="fr-FR">
                <a:latin typeface="Times New Roman" panose="02020603050405020304" pitchFamily="18" charset="0"/>
                <a:ea typeface="Times New Roman" panose="02020603050405020304" pitchFamily="18" charset="0"/>
                <a:cs typeface="Times New Roman" panose="02020603050405020304" pitchFamily="18" charset="0"/>
              </a:rPr>
              <a:t>? </a:t>
            </a:r>
            <a:endParaRPr lang="fr-FR" dirty="0">
              <a:latin typeface="Times New Roman" panose="02020603050405020304" pitchFamily="18" charset="0"/>
              <a:ea typeface="Times New Roman" panose="02020603050405020304" pitchFamily="18" charset="0"/>
              <a:cs typeface="Times New Roman" panose="02020603050405020304" pitchFamily="18" charset="0"/>
            </a:endParaRPr>
          </a:p>
        </p:txBody>
      </p:sp>
      <p:cxnSp>
        <p:nvCxnSpPr>
          <p:cNvPr id="8" name="Connecteur droit avec flèche 7">
            <a:extLst>
              <a:ext uri="{FF2B5EF4-FFF2-40B4-BE49-F238E27FC236}">
                <a16:creationId xmlns:a16="http://schemas.microsoft.com/office/drawing/2014/main" id="{2AFE3069-C156-4A11-909B-0D1FC0EAB54F}"/>
              </a:ext>
            </a:extLst>
          </p:cNvPr>
          <p:cNvCxnSpPr>
            <a:stCxn id="3" idx="2"/>
            <a:endCxn id="4" idx="0"/>
          </p:cNvCxnSpPr>
          <p:nvPr/>
        </p:nvCxnSpPr>
        <p:spPr>
          <a:xfrm flipH="1">
            <a:off x="2585720" y="2917407"/>
            <a:ext cx="3510280" cy="14694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F1EBF88F-402E-4454-A2FD-CB76E737CFD8}"/>
              </a:ext>
            </a:extLst>
          </p:cNvPr>
          <p:cNvCxnSpPr>
            <a:stCxn id="3" idx="2"/>
            <a:endCxn id="5" idx="0"/>
          </p:cNvCxnSpPr>
          <p:nvPr/>
        </p:nvCxnSpPr>
        <p:spPr>
          <a:xfrm>
            <a:off x="6096000" y="2917407"/>
            <a:ext cx="2910840" cy="209590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2506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4204</TotalTime>
  <Words>2323</Words>
  <Application>Microsoft Office PowerPoint</Application>
  <PresentationFormat>Widescreen</PresentationFormat>
  <Paragraphs>215</Paragraphs>
  <Slides>15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Symbol</vt:lpstr>
      <vt:lpstr>Times New Roman</vt:lpstr>
      <vt:lpstr>Wingdings</vt: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ISABELLE DESBARATS</dc:creator>
  <cp:lastModifiedBy>Lan</cp:lastModifiedBy>
  <cp:revision>138</cp:revision>
  <dcterms:created xsi:type="dcterms:W3CDTF">2022-07-15T13:17:52Z</dcterms:created>
  <dcterms:modified xsi:type="dcterms:W3CDTF">2023-04-24T03:31:16Z</dcterms:modified>
</cp:coreProperties>
</file>